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29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8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embeddedFontLst>
    <p:embeddedFont>
      <p:font typeface="Tw Cen MT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5598"/>
    <a:srgbClr val="0A4E6A"/>
    <a:srgbClr val="1083B3"/>
    <a:srgbClr val="246DC4"/>
    <a:srgbClr val="1B5092"/>
    <a:srgbClr val="F18B53"/>
    <a:srgbClr val="1E5193"/>
    <a:srgbClr val="B94845"/>
    <a:srgbClr val="C66967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Foglio_di_lavoro_di_Microsoft_Office_Excel13.xlsx"/><Relationship Id="rId1" Type="http://schemas.openxmlformats.org/officeDocument/2006/relationships/themeOverride" Target="../theme/themeOverride7.xml"/><Relationship Id="rId4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1.492355550238009E-2"/>
          <c:y val="2.9587340261190375E-2"/>
          <c:w val="0.76941568458205511"/>
          <c:h val="0.86961831272103163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17290</c:v>
                </c:pt>
                <c:pt idx="1">
                  <c:v>17292</c:v>
                </c:pt>
                <c:pt idx="2">
                  <c:v>16889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5205</c:v>
                </c:pt>
                <c:pt idx="1">
                  <c:v>5332</c:v>
                </c:pt>
                <c:pt idx="2">
                  <c:v>5475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10781</c:v>
                </c:pt>
                <c:pt idx="1">
                  <c:v>10525</c:v>
                </c:pt>
                <c:pt idx="2">
                  <c:v>10245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29395</c:v>
                </c:pt>
                <c:pt idx="1">
                  <c:v>27780</c:v>
                </c:pt>
                <c:pt idx="2">
                  <c:v>24940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6729</c:v>
                </c:pt>
                <c:pt idx="1">
                  <c:v>7212</c:v>
                </c:pt>
                <c:pt idx="2">
                  <c:v>7613</c:v>
                </c:pt>
              </c:numCache>
            </c:numRef>
          </c:val>
        </c:ser>
        <c:gapWidth val="78"/>
        <c:overlap val="100"/>
        <c:axId val="91992832"/>
        <c:axId val="91994368"/>
      </c:barChart>
      <c:catAx>
        <c:axId val="919928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91994368"/>
        <c:crosses val="autoZero"/>
        <c:auto val="1"/>
        <c:lblAlgn val="ctr"/>
        <c:lblOffset val="100"/>
      </c:catAx>
      <c:valAx>
        <c:axId val="91994368"/>
        <c:scaling>
          <c:orientation val="minMax"/>
        </c:scaling>
        <c:delete val="1"/>
        <c:axPos val="l"/>
        <c:numFmt formatCode="_-* #,##0.0_-;\-* #,##0.0_-;_-* &quot;-&quot;??_-;_-@_-" sourceLinked="1"/>
        <c:tickLblPos val="none"/>
        <c:crossAx val="9199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88572637228392"/>
          <c:y val="0.1505764766031277"/>
          <c:w val="0.17909040199237139"/>
          <c:h val="0.71139021529502455"/>
        </c:manualLayout>
      </c:layout>
      <c:spPr>
        <a:ln>
          <a:noFill/>
        </a:ln>
      </c:spPr>
      <c:txPr>
        <a:bodyPr/>
        <a:lstStyle/>
        <a:p>
          <a:pPr>
            <a:defRPr sz="14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1.4923555502380087E-2"/>
          <c:y val="2.9587340261190365E-2"/>
          <c:w val="0.76941568458205511"/>
          <c:h val="0.86961831272103163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News e editoria elettronica on-line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133737277054717E-3"/>
                  <c:y val="-1.61385492333764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66868638527358E-3"/>
                  <c:y val="-1.88283074389392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67474554109425E-3"/>
                  <c:y val="-1.61385492333765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172</c:v>
                </c:pt>
                <c:pt idx="1">
                  <c:v>195</c:v>
                </c:pt>
                <c:pt idx="2">
                  <c:v>213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Gaming &amp; entertainment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1264</c:v>
                </c:pt>
                <c:pt idx="1">
                  <c:v>1434</c:v>
                </c:pt>
                <c:pt idx="2">
                  <c:v>1605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Mobile entertainment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702</c:v>
                </c:pt>
                <c:pt idx="1">
                  <c:v>878</c:v>
                </c:pt>
                <c:pt idx="2">
                  <c:v>1054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Musica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2.4420363549349216E-2"/>
                  <c:y val="-1.07590328222510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79</c:v>
                </c:pt>
                <c:pt idx="1">
                  <c:v>102</c:v>
                </c:pt>
                <c:pt idx="2">
                  <c:v>120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Video (include satellite)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3162</c:v>
                </c:pt>
                <c:pt idx="1">
                  <c:v>3081</c:v>
                </c:pt>
                <c:pt idx="2">
                  <c:v>3025</c:v>
                </c:pt>
              </c:numCache>
            </c:numRef>
          </c:val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Contenuti per ebook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Foglio1!$B$7:$D$7</c:f>
              <c:numCache>
                <c:formatCode>_-* #,##0.0_-;\-* #,##0.0_-;_-* "-"??_-;_-@_-</c:formatCode>
                <c:ptCount val="3"/>
                <c:pt idx="0">
                  <c:v>13</c:v>
                </c:pt>
                <c:pt idx="1">
                  <c:v>24</c:v>
                </c:pt>
                <c:pt idx="2">
                  <c:v>43</c:v>
                </c:pt>
              </c:numCache>
            </c:numRef>
          </c:val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Digital Advertising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it-IT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Foglio1!$B$8:$D$8</c:f>
              <c:numCache>
                <c:formatCode>_-* #,##0.0_-;\-* #,##0.0_-;_-* "-"??_-;_-@_-</c:formatCode>
                <c:ptCount val="3"/>
                <c:pt idx="0">
                  <c:v>1337</c:v>
                </c:pt>
                <c:pt idx="1">
                  <c:v>1498</c:v>
                </c:pt>
                <c:pt idx="2">
                  <c:v>1553</c:v>
                </c:pt>
              </c:numCache>
            </c:numRef>
          </c:val>
        </c:ser>
        <c:gapWidth val="78"/>
        <c:overlap val="100"/>
        <c:axId val="137616000"/>
        <c:axId val="137503104"/>
      </c:barChart>
      <c:catAx>
        <c:axId val="137616000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7503104"/>
        <c:crosses val="autoZero"/>
        <c:auto val="1"/>
        <c:lblAlgn val="ctr"/>
        <c:lblOffset val="100"/>
      </c:catAx>
      <c:valAx>
        <c:axId val="137503104"/>
        <c:scaling>
          <c:orientation val="minMax"/>
        </c:scaling>
        <c:delete val="1"/>
        <c:axPos val="l"/>
        <c:numFmt formatCode="_-* #,##0.0_-;\-* #,##0.0_-;_-* &quot;-&quot;??_-;_-@_-" sourceLinked="1"/>
        <c:tickLblPos val="none"/>
        <c:crossAx val="13761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5897891687264"/>
          <c:y val="9.9471070697435229E-2"/>
          <c:w val="0.17999493111876474"/>
          <c:h val="0.77934960375837647"/>
        </c:manualLayout>
      </c:layout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4923555502380276E-2"/>
          <c:y val="2.9587340261190406E-2"/>
          <c:w val="0.76998389067882766"/>
          <c:h val="0.84349186528166009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Componenti ICT tradizionali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w Cen MT" panose="020B0602020104020603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58060</c:v>
                </c:pt>
                <c:pt idx="1">
                  <c:v>55947</c:v>
                </c:pt>
                <c:pt idx="2">
                  <c:v>52385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Componenti aggiuntive e innovative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Tw Cen MT" panose="020B0602020104020603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11340</c:v>
                </c:pt>
                <c:pt idx="1">
                  <c:v>12194</c:v>
                </c:pt>
                <c:pt idx="2">
                  <c:v>12777</c:v>
                </c:pt>
              </c:numCache>
            </c:numRef>
          </c:val>
        </c:ser>
        <c:gapWidth val="111"/>
        <c:overlap val="100"/>
        <c:axId val="138025984"/>
        <c:axId val="138068736"/>
      </c:barChart>
      <c:catAx>
        <c:axId val="138025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pPr>
            <a:endParaRPr lang="it-IT"/>
          </a:p>
        </c:txPr>
        <c:crossAx val="138068736"/>
        <c:crosses val="autoZero"/>
        <c:auto val="1"/>
        <c:lblAlgn val="ctr"/>
        <c:lblOffset val="100"/>
      </c:catAx>
      <c:valAx>
        <c:axId val="138068736"/>
        <c:scaling>
          <c:orientation val="minMax"/>
        </c:scaling>
        <c:delete val="1"/>
        <c:axPos val="l"/>
        <c:numFmt formatCode="General" sourceLinked="1"/>
        <c:tickLblPos val="none"/>
        <c:crossAx val="13802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16596873851618"/>
          <c:y val="0.1969643634699815"/>
          <c:w val="0.19412704143984"/>
          <c:h val="0.65734859261965095"/>
        </c:manualLayout>
      </c:layout>
      <c:spPr>
        <a:ln>
          <a:solidFill>
            <a:schemeClr val="accent1"/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1.2017422423753239E-2"/>
          <c:y val="2.9142890282129061E-2"/>
          <c:w val="0.97062407851971499"/>
          <c:h val="0.87157685774973492"/>
        </c:manualLayout>
      </c:layout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Europa (28)</c:v>
                </c:pt>
                <c:pt idx="1">
                  <c:v>Italia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6.6000000000000003E-2</c:v>
                </c:pt>
                <c:pt idx="1">
                  <c:v>4.900000000000003E-2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dPt>
            <c:idx val="1"/>
            <c:spPr>
              <a:pattFill prst="wdUp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Foglio1!$A$2:$A$3</c:f>
              <c:strCache>
                <c:ptCount val="2"/>
                <c:pt idx="0">
                  <c:v>Europa (28)</c:v>
                </c:pt>
                <c:pt idx="1">
                  <c:v>Italia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1">
                  <c:v>1.7000000000000001E-2</c:v>
                </c:pt>
              </c:numCache>
            </c:numRef>
          </c:val>
        </c:ser>
        <c:gapWidth val="99"/>
        <c:overlap val="100"/>
        <c:axId val="138265344"/>
        <c:axId val="138266880"/>
      </c:barChart>
      <c:catAx>
        <c:axId val="138265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it-IT"/>
          </a:p>
        </c:txPr>
        <c:crossAx val="138266880"/>
        <c:crosses val="autoZero"/>
        <c:auto val="1"/>
        <c:lblAlgn val="ctr"/>
        <c:lblOffset val="100"/>
      </c:catAx>
      <c:valAx>
        <c:axId val="138266880"/>
        <c:scaling>
          <c:orientation val="minMax"/>
        </c:scaling>
        <c:delete val="1"/>
        <c:axPos val="l"/>
        <c:numFmt formatCode="0.00%" sourceLinked="1"/>
        <c:tickLblPos val="none"/>
        <c:crossAx val="13826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5012102038894513E-2"/>
          <c:y val="2.8505223611853116E-2"/>
          <c:w val="0.8789950938597324"/>
          <c:h val="0.76073993849250321"/>
        </c:manualLayout>
      </c:layout>
      <c:lineChart>
        <c:grouping val="standard"/>
        <c:ser>
          <c:idx val="0"/>
          <c:order val="0"/>
          <c:tx>
            <c:strRef>
              <c:f>Foglio1!$A$2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3.0976214170032591E-2"/>
                  <c:y val="-4.1400014650121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629422249596398E-2"/>
                  <c:y val="-6.08823744854720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750549533522176E-2"/>
                  <c:y val="-3.89647196707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48670726979257E-2"/>
                  <c:y val="5.35764895472154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508294965670593E-2"/>
                  <c:y val="4.87058995883776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750549533522176E-2"/>
                  <c:y val="4.62706046089587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952428340065174E-2"/>
                  <c:y val="2.67882447736076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1952428340065174E-2"/>
                  <c:y val="2.9223539753026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12112728392585E-2"/>
                  <c:y val="3.89647196707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669798010904986E-2"/>
                  <c:y val="-2.43529497941887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976214170032591E-2"/>
                  <c:y val="2.9223539753026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4275434430533961E-3"/>
                  <c:y val="-2.67884365291178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4242360614459571E-2"/>
                  <c:y val="-3.40941297118643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855086886106792E-2"/>
                  <c:y val="3.65294246912831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4.0403757613085983E-3"/>
                  <c:y val="2.67882447736076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1E5193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Foglio1!$B$1:$S$1</c:f>
              <c:strCach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strCache>
            </c:strRef>
          </c:cat>
          <c:val>
            <c:numRef>
              <c:f>Foglio1!$B$2:$S$2</c:f>
              <c:numCache>
                <c:formatCode>0.00%</c:formatCode>
                <c:ptCount val="18"/>
                <c:pt idx="0">
                  <c:v>1.4999999999999998E-2</c:v>
                </c:pt>
                <c:pt idx="1">
                  <c:v>3.4000000000000002E-2</c:v>
                </c:pt>
                <c:pt idx="2">
                  <c:v>3.5999999999999997E-2</c:v>
                </c:pt>
                <c:pt idx="3">
                  <c:v>6.1000000000000013E-2</c:v>
                </c:pt>
                <c:pt idx="4">
                  <c:v>9.0000000000000024E-2</c:v>
                </c:pt>
                <c:pt idx="5">
                  <c:v>0.10600000000000002</c:v>
                </c:pt>
                <c:pt idx="6">
                  <c:v>0.126</c:v>
                </c:pt>
                <c:pt idx="7">
                  <c:v>8.0000000000000043E-2</c:v>
                </c:pt>
                <c:pt idx="8">
                  <c:v>-2.1999999999999999E-2</c:v>
                </c:pt>
                <c:pt idx="9">
                  <c:v>-3.2000000000000021E-2</c:v>
                </c:pt>
                <c:pt idx="10">
                  <c:v>-4.0000000000000027E-3</c:v>
                </c:pt>
                <c:pt idx="11">
                  <c:v>9.0000000000000028E-3</c:v>
                </c:pt>
                <c:pt idx="12">
                  <c:v>1.6000000000000011E-2</c:v>
                </c:pt>
                <c:pt idx="13">
                  <c:v>2.0000000000000011E-2</c:v>
                </c:pt>
                <c:pt idx="14">
                  <c:v>8.0000000000000071E-3</c:v>
                </c:pt>
                <c:pt idx="15">
                  <c:v>-8.1000000000000003E-2</c:v>
                </c:pt>
                <c:pt idx="16">
                  <c:v>-2.5000000000000001E-2</c:v>
                </c:pt>
                <c:pt idx="17">
                  <c:v>-4.1000000000000002E-2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PIL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rgbClr val="C66967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484509135703194E-2"/>
                  <c:y val="-2.67882447736076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363381851777406E-2"/>
                  <c:y val="3.65294246912831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35838408724256E-2"/>
                  <c:y val="-4.14000146501209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323006090468794E-2"/>
                  <c:y val="2.19176548147699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790925294830934E-2"/>
                  <c:y val="-4.14000146501209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282630329160192E-2"/>
                  <c:y val="-3.40941297118643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750549533522176E-2"/>
                  <c:y val="3.65294246912831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467919204362003E-2"/>
                  <c:y val="-4.14000146501209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201878806543044E-2"/>
                  <c:y val="2.9223539753026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710173772213668E-2"/>
                  <c:y val="2.43529497941887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774335363489601E-2"/>
                  <c:y val="2.9223539753026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7912052578756583E-2"/>
                  <c:y val="-2.435294979418877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0403757613085983E-2"/>
                  <c:y val="3.165883473244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7912052578756583E-2"/>
                  <c:y val="3.165883473244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7710173772213668E-2"/>
                  <c:y val="-4.87060913438879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7710173772213688E-2"/>
                  <c:y val="-4.14000146501209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693583840872403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4.38353096295398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B94845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Foglio1!$B$1:$S$1</c:f>
              <c:strCach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strCache>
            </c:strRef>
          </c:cat>
          <c:val>
            <c:numRef>
              <c:f>Foglio1!$B$3:$S$3</c:f>
              <c:numCache>
                <c:formatCode>0.00%</c:formatCode>
                <c:ptCount val="18"/>
                <c:pt idx="0">
                  <c:v>2.1999999999999999E-2</c:v>
                </c:pt>
                <c:pt idx="1">
                  <c:v>2.9000000000000001E-2</c:v>
                </c:pt>
                <c:pt idx="2">
                  <c:v>7.0000000000000027E-3</c:v>
                </c:pt>
                <c:pt idx="3">
                  <c:v>1.900000000000001E-2</c:v>
                </c:pt>
                <c:pt idx="4">
                  <c:v>1.4E-2</c:v>
                </c:pt>
                <c:pt idx="5">
                  <c:v>1.900000000000001E-2</c:v>
                </c:pt>
                <c:pt idx="6">
                  <c:v>3.5999999999999997E-2</c:v>
                </c:pt>
                <c:pt idx="7">
                  <c:v>1.7999999999999999E-2</c:v>
                </c:pt>
                <c:pt idx="8">
                  <c:v>3.0000000000000014E-3</c:v>
                </c:pt>
                <c:pt idx="9">
                  <c:v>0</c:v>
                </c:pt>
                <c:pt idx="10">
                  <c:v>1.2E-2</c:v>
                </c:pt>
                <c:pt idx="11">
                  <c:v>1.0000000000000007E-3</c:v>
                </c:pt>
                <c:pt idx="12">
                  <c:v>1.900000000000001E-2</c:v>
                </c:pt>
                <c:pt idx="13">
                  <c:v>1.4999999999999998E-2</c:v>
                </c:pt>
                <c:pt idx="14">
                  <c:v>-1.0000000000000005E-2</c:v>
                </c:pt>
                <c:pt idx="15">
                  <c:v>-5.1000000000000004E-2</c:v>
                </c:pt>
                <c:pt idx="16">
                  <c:v>1.4999999999999998E-2</c:v>
                </c:pt>
                <c:pt idx="17">
                  <c:v>4.0000000000000027E-3</c:v>
                </c:pt>
              </c:numCache>
            </c:numRef>
          </c:val>
          <c:smooth val="1"/>
        </c:ser>
        <c:marker val="1"/>
        <c:axId val="139402240"/>
        <c:axId val="139457280"/>
      </c:lineChart>
      <c:catAx>
        <c:axId val="13940224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it-IT"/>
          </a:p>
        </c:txPr>
        <c:crossAx val="139457280"/>
        <c:crossesAt val="-9.0000000000000066E-2"/>
        <c:auto val="1"/>
        <c:lblAlgn val="ctr"/>
        <c:lblOffset val="100"/>
      </c:catAx>
      <c:valAx>
        <c:axId val="139457280"/>
        <c:scaling>
          <c:orientation val="minMax"/>
          <c:max val="0.16"/>
          <c:min val="-9.0000000000000066E-2"/>
        </c:scaling>
        <c:axPos val="l"/>
        <c:numFmt formatCode="0%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it-IT"/>
          </a:p>
        </c:txPr>
        <c:crossAx val="139402240"/>
        <c:crossesAt val="1"/>
        <c:crossBetween val="between"/>
        <c:majorUnit val="2.000000000000001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85687485036493"/>
          <c:y val="0.91498653684562947"/>
          <c:w val="0.39218591327763036"/>
          <c:h val="6.3095808339600545E-2"/>
        </c:manualLayout>
      </c:layout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Tw Cen MT" panose="020B0602020104020603" pitchFamily="34" charset="0"/>
        </a:defRPr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6.2676440785206039E-2"/>
          <c:y val="2.5294698171511996E-2"/>
          <c:w val="0.93732355921479393"/>
          <c:h val="0.94941060365697605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8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9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1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3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5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7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8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Foglio1!$A$2:$A$20</c:f>
              <c:strCache>
                <c:ptCount val="19"/>
                <c:pt idx="0">
                  <c:v>PC</c:v>
                </c:pt>
                <c:pt idx="1">
                  <c:v>Server midrange</c:v>
                </c:pt>
                <c:pt idx="2">
                  <c:v>Cellulari </c:v>
                </c:pt>
                <c:pt idx="3">
                  <c:v>Smartphone</c:v>
                </c:pt>
                <c:pt idx="4">
                  <c:v>Tablet</c:v>
                </c:pt>
                <c:pt idx="6">
                  <c:v>Sistemi Operativi</c:v>
                </c:pt>
                <c:pt idx="7">
                  <c:v>Piattaforme web</c:v>
                </c:pt>
                <c:pt idx="8">
                  <c:v>IoT</c:v>
                </c:pt>
                <c:pt idx="10">
                  <c:v>Outsourcing ICT</c:v>
                </c:pt>
                <c:pt idx="11">
                  <c:v>Cloud</c:v>
                </c:pt>
                <c:pt idx="13">
                  <c:v>Servizi di rete fissa</c:v>
                </c:pt>
                <c:pt idx="14">
                  <c:v>Servizi di rete mobile</c:v>
                </c:pt>
                <c:pt idx="16">
                  <c:v>Video </c:v>
                </c:pt>
                <c:pt idx="17">
                  <c:v>Mobile Entertainment</c:v>
                </c:pt>
                <c:pt idx="18">
                  <c:v>Musica</c:v>
                </c:pt>
              </c:strCache>
            </c:strRef>
          </c:cat>
          <c:val>
            <c:numRef>
              <c:f>Foglio1!$B$2:$B$20</c:f>
              <c:numCache>
                <c:formatCode>0.0%</c:formatCode>
                <c:ptCount val="19"/>
                <c:pt idx="0">
                  <c:v>-0.2</c:v>
                </c:pt>
                <c:pt idx="1">
                  <c:v>-0.32000000000000017</c:v>
                </c:pt>
                <c:pt idx="2">
                  <c:v>-0.35600000000000015</c:v>
                </c:pt>
                <c:pt idx="3">
                  <c:v>0.13800000000000001</c:v>
                </c:pt>
                <c:pt idx="4">
                  <c:v>0.42200000000000021</c:v>
                </c:pt>
                <c:pt idx="6">
                  <c:v>-5.8000000000000003E-2</c:v>
                </c:pt>
                <c:pt idx="7">
                  <c:v>0.12400000000000004</c:v>
                </c:pt>
                <c:pt idx="8">
                  <c:v>0.13800000000000001</c:v>
                </c:pt>
                <c:pt idx="10">
                  <c:v>-4.5999999999999999E-2</c:v>
                </c:pt>
                <c:pt idx="11">
                  <c:v>0.32200000000000017</c:v>
                </c:pt>
                <c:pt idx="13">
                  <c:v>-0.10199999999999998</c:v>
                </c:pt>
                <c:pt idx="14">
                  <c:v>-0.13800000000000001</c:v>
                </c:pt>
                <c:pt idx="16">
                  <c:v>-1.7999999999999999E-2</c:v>
                </c:pt>
                <c:pt idx="17">
                  <c:v>0.2</c:v>
                </c:pt>
                <c:pt idx="18">
                  <c:v>0.17600000000000007</c:v>
                </c:pt>
              </c:numCache>
            </c:numRef>
          </c:val>
        </c:ser>
        <c:gapWidth val="12"/>
        <c:overlap val="5"/>
        <c:axId val="94616192"/>
        <c:axId val="94622080"/>
      </c:barChart>
      <c:catAx>
        <c:axId val="94616192"/>
        <c:scaling>
          <c:orientation val="minMax"/>
        </c:scaling>
        <c:axPos val="l"/>
        <c:numFmt formatCode="General" sourceLinked="0"/>
        <c:tickLblPos val="none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it-IT"/>
          </a:p>
        </c:txPr>
        <c:crossAx val="94622080"/>
        <c:crosses val="autoZero"/>
        <c:auto val="1"/>
        <c:lblAlgn val="ctr"/>
        <c:lblOffset val="100"/>
      </c:catAx>
      <c:valAx>
        <c:axId val="94622080"/>
        <c:scaling>
          <c:orientation val="minMax"/>
        </c:scaling>
        <c:delete val="1"/>
        <c:axPos val="b"/>
        <c:numFmt formatCode="0.0%" sourceLinked="1"/>
        <c:tickLblPos val="none"/>
        <c:crossAx val="9461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082492277563338"/>
          <c:y val="2.9587232394760792E-2"/>
          <c:w val="0.76941568458205511"/>
          <c:h val="0.86961831272103163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Nord America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Foglio1!$B$2:$C$2</c:f>
              <c:numCache>
                <c:formatCode>_-* #,##0.0_-;\-* #,##0.0_-;_-* "-"??_-;_-@_-</c:formatCode>
                <c:ptCount val="2"/>
                <c:pt idx="0" formatCode="General">
                  <c:v>163.80000000000001</c:v>
                </c:pt>
                <c:pt idx="1">
                  <c:v>170.9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Foglio1!$B$3:$C$3</c:f>
              <c:numCache>
                <c:formatCode>_-* #,##0.0_-;\-* #,##0.0_-;_-* "-"??_-;_-@_-</c:formatCode>
                <c:ptCount val="2"/>
                <c:pt idx="0" formatCode="General">
                  <c:v>247.6</c:v>
                </c:pt>
                <c:pt idx="1">
                  <c:v>267.70000000000005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Foglio1!$B$4:$C$4</c:f>
              <c:numCache>
                <c:formatCode>_-* #,##0.0_-;\-* #,##0.0_-;_-* "-"??_-;_-@_-</c:formatCode>
                <c:ptCount val="2"/>
                <c:pt idx="0" formatCode="General">
                  <c:v>389.7</c:v>
                </c:pt>
                <c:pt idx="1">
                  <c:v>459.1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LATAM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Foglio1!$B$5:$C$5</c:f>
              <c:numCache>
                <c:formatCode>_-* #,##0.0_-;\-* #,##0.0_-;_-* "-"??_-;_-@_-</c:formatCode>
                <c:ptCount val="2"/>
                <c:pt idx="0" formatCode="General">
                  <c:v>66.2</c:v>
                </c:pt>
                <c:pt idx="1">
                  <c:v>78.599999999999994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Foglio1!$B$6:$C$6</c:f>
              <c:numCache>
                <c:formatCode>_-* #,##0.0_-;\-* #,##0.0_-;_-* "-"??_-;_-@_-</c:formatCode>
                <c:ptCount val="2"/>
                <c:pt idx="0" formatCode="General">
                  <c:v>42.799999999999976</c:v>
                </c:pt>
                <c:pt idx="1">
                  <c:v>53.900000000000006</c:v>
                </c:pt>
              </c:numCache>
            </c:numRef>
          </c:val>
        </c:ser>
        <c:gapWidth val="78"/>
        <c:overlap val="100"/>
        <c:axId val="99269632"/>
        <c:axId val="99287808"/>
      </c:barChart>
      <c:catAx>
        <c:axId val="992696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99287808"/>
        <c:crosses val="autoZero"/>
        <c:auto val="1"/>
        <c:lblAlgn val="ctr"/>
        <c:lblOffset val="100"/>
      </c:catAx>
      <c:valAx>
        <c:axId val="99287808"/>
        <c:scaling>
          <c:orientation val="minMax"/>
        </c:scaling>
        <c:delete val="1"/>
        <c:axPos val="l"/>
        <c:numFmt formatCode="General" sourceLinked="1"/>
        <c:tickLblPos val="none"/>
        <c:crossAx val="992696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590135740570329E-2"/>
          <c:y val="0.21985159993185457"/>
          <c:w val="0.21050018147572719"/>
          <c:h val="0.66689291071972634"/>
        </c:manualLayout>
      </c:layout>
      <c:spPr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800">
          <a:latin typeface="Tw Cen MT" panose="020B0602020104020603" pitchFamily="34" charset="0"/>
        </a:defRPr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491838964675382E-2"/>
          <c:y val="5.0189242544813752E-2"/>
          <c:w val="0.92546439364190458"/>
          <c:h val="0.77883249834289314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eCommerce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w Cen MT" panose="020B0602020104020603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8081</c:v>
                </c:pt>
                <c:pt idx="1">
                  <c:v>9565</c:v>
                </c:pt>
                <c:pt idx="2" formatCode="#,##0">
                  <c:v>11268</c:v>
                </c:pt>
              </c:numCache>
            </c:numRef>
          </c:val>
        </c:ser>
        <c:axId val="108500480"/>
        <c:axId val="108502016"/>
      </c:barChart>
      <c:catAx>
        <c:axId val="108500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w Cen MT" panose="020B0602020104020603" pitchFamily="34" charset="0"/>
              </a:defRPr>
            </a:pPr>
            <a:endParaRPr lang="it-IT"/>
          </a:p>
        </c:txPr>
        <c:crossAx val="108502016"/>
        <c:crosses val="autoZero"/>
        <c:auto val="1"/>
        <c:lblAlgn val="ctr"/>
        <c:lblOffset val="100"/>
      </c:catAx>
      <c:valAx>
        <c:axId val="108502016"/>
        <c:scaling>
          <c:orientation val="minMax"/>
        </c:scaling>
        <c:delete val="1"/>
        <c:axPos val="l"/>
        <c:numFmt formatCode="#,##0.00" sourceLinked="1"/>
        <c:tickLblPos val="none"/>
        <c:crossAx val="108500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+mn-lt"/>
        </a:defRPr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74</c:v>
                </c:pt>
                <c:pt idx="1">
                  <c:v>144</c:v>
                </c:pt>
                <c:pt idx="2">
                  <c:v>510</c:v>
                </c:pt>
              </c:numCache>
            </c:numRef>
          </c:val>
        </c:ser>
        <c:gapWidth val="78"/>
        <c:axId val="125663488"/>
        <c:axId val="125670144"/>
      </c:barChart>
      <c:catAx>
        <c:axId val="125663488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70144"/>
        <c:crosses val="autoZero"/>
        <c:auto val="1"/>
        <c:lblAlgn val="ctr"/>
        <c:lblOffset val="100"/>
      </c:catAx>
      <c:valAx>
        <c:axId val="125670144"/>
        <c:scaling>
          <c:orientation val="minMax"/>
        </c:scaling>
        <c:delete val="1"/>
        <c:axPos val="l"/>
        <c:numFmt formatCode="General" sourceLinked="1"/>
        <c:tickLblPos val="none"/>
        <c:crossAx val="1256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1.08</c:v>
                </c:pt>
                <c:pt idx="1">
                  <c:v>1.27</c:v>
                </c:pt>
                <c:pt idx="2">
                  <c:v>1.42</c:v>
                </c:pt>
              </c:numCache>
            </c:numRef>
          </c:val>
        </c:ser>
        <c:gapWidth val="90"/>
        <c:axId val="134186880"/>
        <c:axId val="134300800"/>
      </c:barChart>
      <c:catAx>
        <c:axId val="13418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4300800"/>
        <c:crosses val="autoZero"/>
        <c:auto val="1"/>
        <c:lblAlgn val="ctr"/>
        <c:lblOffset val="100"/>
      </c:catAx>
      <c:valAx>
        <c:axId val="134300800"/>
        <c:scaling>
          <c:orientation val="minMax"/>
          <c:max val="1.5"/>
          <c:min val="1"/>
        </c:scaling>
        <c:delete val="1"/>
        <c:axPos val="l"/>
        <c:numFmt formatCode="General" sourceLinked="1"/>
        <c:tickLblPos val="none"/>
        <c:crossAx val="13418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Private Cloud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266.32499999999999</c:v>
                </c:pt>
                <c:pt idx="1">
                  <c:v>309.67700000000002</c:v>
                </c:pt>
                <c:pt idx="2">
                  <c:v>373.33099999999985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Public Cloud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175</c:v>
                </c:pt>
                <c:pt idx="1">
                  <c:v>260</c:v>
                </c:pt>
                <c:pt idx="2">
                  <c:v>380</c:v>
                </c:pt>
              </c:numCache>
            </c:numRef>
          </c:val>
        </c:ser>
        <c:gapWidth val="71"/>
        <c:overlap val="100"/>
        <c:axId val="137294208"/>
        <c:axId val="137295744"/>
      </c:barChart>
      <c:catAx>
        <c:axId val="1372942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7295744"/>
        <c:crosses val="autoZero"/>
        <c:auto val="1"/>
        <c:lblAlgn val="ctr"/>
        <c:lblOffset val="100"/>
      </c:catAx>
      <c:valAx>
        <c:axId val="137295744"/>
        <c:scaling>
          <c:orientation val="minMax"/>
        </c:scaling>
        <c:delete val="1"/>
        <c:axPos val="l"/>
        <c:numFmt formatCode="_-* #,##0.0_-;\-* #,##0.0_-;_-* &quot;-&quot;??_-;_-@_-" sourceLinked="1"/>
        <c:tickLblPos val="none"/>
        <c:crossAx val="137294208"/>
        <c:crosses val="autoZero"/>
        <c:crossBetween val="between"/>
      </c:valAx>
    </c:plotArea>
    <c:legend>
      <c:legendPos val="b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sz="1680" b="1" baseline="0"/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13673261450482121"/>
          <c:y val="0.21051303953477074"/>
          <c:w val="0.7236874265432538"/>
          <c:h val="0.59510054438395354"/>
        </c:manualLayout>
      </c:layout>
      <c:pie3DChart>
        <c:varyColors val="1"/>
        <c:ser>
          <c:idx val="1"/>
          <c:order val="1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6.3110950603035829E-2"/>
                  <c:y val="-3.551973278014649E-3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755982320056519E-2"/>
                  <c:y val="7.5173796718397412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453232550438923E-2"/>
                  <c:y val="3.7586898359198706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232933182862761E-2"/>
                  <c:y val="5.681836808660615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827098158684206E-2"/>
                  <c:y val="-1.8394131071046749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359848905677258E-2"/>
                  <c:y val="-4.317621357189821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Stabile</c:v>
                </c:pt>
                <c:pt idx="1">
                  <c:v>Lieve aumento</c:v>
                </c:pt>
                <c:pt idx="2">
                  <c:v>Forte aumento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7.3999999999999996E-2</c:v>
                </c:pt>
                <c:pt idx="1">
                  <c:v>0.55600000000000005</c:v>
                </c:pt>
                <c:pt idx="2">
                  <c:v>0.37000000000000016</c:v>
                </c:pt>
              </c:numCache>
            </c:numRef>
          </c:val>
        </c:ser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Stabile</c:v>
                </c:pt>
                <c:pt idx="1">
                  <c:v>Lieve aumento</c:v>
                </c:pt>
                <c:pt idx="2">
                  <c:v>Forte aumento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7.3999999999999996E-2</c:v>
                </c:pt>
                <c:pt idx="1">
                  <c:v>0.55600000000000005</c:v>
                </c:pt>
                <c:pt idx="2">
                  <c:v>0.37000000000000016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13673261450482121"/>
          <c:y val="0.21051303953477074"/>
          <c:w val="0.7236874265432538"/>
          <c:h val="0.59510054438395354"/>
        </c:manualLayout>
      </c:layout>
      <c:pie3DChart>
        <c:varyColors val="1"/>
        <c:ser>
          <c:idx val="1"/>
          <c:order val="1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solidFill>
                <a:sysClr val="window" lastClr="FFFFFF">
                  <a:lumMod val="50000"/>
                </a:sysClr>
              </a:solidFill>
            </c:spPr>
          </c:dPt>
          <c:dPt>
            <c:idx val="1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1.9613659993877312E-2"/>
                  <c:y val="0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2584455601039"/>
                      <c:h val="0.246422842904186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619533476576708E-2"/>
                  <c:y val="2.0238947541011253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049442107071956E-3"/>
                  <c:y val="-5.204339772812132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07689726020445E-3"/>
                  <c:y val="1.9231469727407347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827098158684206E-2"/>
                  <c:y val="-1.8394131071046749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359848905677258E-2"/>
                  <c:y val="-4.317621357189821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In diminuzione</c:v>
                </c:pt>
                <c:pt idx="1">
                  <c:v>Stabile</c:v>
                </c:pt>
                <c:pt idx="2">
                  <c:v>Lieve aumento</c:v>
                </c:pt>
                <c:pt idx="3">
                  <c:v>Forte aumento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3.5999999999999997E-2</c:v>
                </c:pt>
                <c:pt idx="1">
                  <c:v>7.0999999999999994E-2</c:v>
                </c:pt>
                <c:pt idx="2">
                  <c:v>0.21400000000000008</c:v>
                </c:pt>
                <c:pt idx="3">
                  <c:v>0.6790000000000006</c:v>
                </c:pt>
              </c:numCache>
            </c:numRef>
          </c:val>
        </c:ser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In diminuzione</c:v>
                </c:pt>
                <c:pt idx="1">
                  <c:v>Stabile</c:v>
                </c:pt>
                <c:pt idx="2">
                  <c:v>Lieve aumento</c:v>
                </c:pt>
                <c:pt idx="3">
                  <c:v>Forte aumento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3.5999999999999997E-2</c:v>
                </c:pt>
                <c:pt idx="1">
                  <c:v>7.0999999999999994E-2</c:v>
                </c:pt>
                <c:pt idx="2">
                  <c:v>0.21400000000000008</c:v>
                </c:pt>
                <c:pt idx="3">
                  <c:v>0.6790000000000006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57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26C81-A291-4DBD-9521-1944433E55A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A0B468-431C-4C32-B5D7-DA69D4217CD1}">
      <dgm:prSet phldrT="[Testo]" custT="1"/>
      <dgm:spPr>
        <a:solidFill>
          <a:schemeClr val="accent3">
            <a:lumMod val="75000"/>
            <a:alpha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000" b="1" dirty="0" smtClean="0"/>
            <a:t>L’IMPRESA DIGITALE</a:t>
          </a:r>
          <a:endParaRPr lang="it-IT" sz="2000" b="1" dirty="0"/>
        </a:p>
      </dgm:t>
    </dgm:pt>
    <dgm:pt modelId="{46ACB017-C717-4582-B200-FCA1983995CB}" type="parTrans" cxnId="{BE6D38E2-B351-4811-8D72-E3F99ABA127A}">
      <dgm:prSet/>
      <dgm:spPr/>
      <dgm:t>
        <a:bodyPr/>
        <a:lstStyle/>
        <a:p>
          <a:endParaRPr lang="it-IT" sz="1600"/>
        </a:p>
      </dgm:t>
    </dgm:pt>
    <dgm:pt modelId="{A1AE3A32-6863-4F89-B851-8BD4A8F35119}" type="sibTrans" cxnId="{BE6D38E2-B351-4811-8D72-E3F99ABA127A}">
      <dgm:prSet/>
      <dgm:spPr/>
      <dgm:t>
        <a:bodyPr/>
        <a:lstStyle/>
        <a:p>
          <a:endParaRPr lang="it-IT" sz="1600"/>
        </a:p>
      </dgm:t>
    </dgm:pt>
    <dgm:pt modelId="{68F6A24C-2912-4C82-998D-FAD851FD0995}">
      <dgm:prSet phldrT="[Tes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4800" dirty="0" smtClean="0"/>
            <a:t> </a:t>
          </a:r>
          <a:endParaRPr lang="it-IT" sz="4800" dirty="0"/>
        </a:p>
      </dgm:t>
    </dgm:pt>
    <dgm:pt modelId="{14958132-B259-4625-B9C1-EAFA69B6681B}" type="parTrans" cxnId="{431787DB-D8B8-4D97-8EB3-997602E9BB5C}">
      <dgm:prSet/>
      <dgm:spPr/>
      <dgm:t>
        <a:bodyPr/>
        <a:lstStyle/>
        <a:p>
          <a:endParaRPr lang="it-IT" sz="1600"/>
        </a:p>
      </dgm:t>
    </dgm:pt>
    <dgm:pt modelId="{BC0812E2-B768-4366-B2EF-0F2B162F65F9}" type="sibTrans" cxnId="{431787DB-D8B8-4D97-8EB3-997602E9BB5C}">
      <dgm:prSet/>
      <dgm:spPr/>
      <dgm:t>
        <a:bodyPr/>
        <a:lstStyle/>
        <a:p>
          <a:endParaRPr lang="it-IT" sz="1600"/>
        </a:p>
      </dgm:t>
    </dgm:pt>
    <dgm:pt modelId="{992C124C-D4D2-4AE2-919D-AB9E42C920C0}">
      <dgm:prSet phldrT="[Tes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4800" dirty="0" smtClean="0"/>
            <a:t> </a:t>
          </a:r>
          <a:endParaRPr lang="it-IT" sz="4800" dirty="0"/>
        </a:p>
      </dgm:t>
    </dgm:pt>
    <dgm:pt modelId="{F5361C5B-E9BE-462C-AD5B-67CA6CB848E8}" type="parTrans" cxnId="{9286EA86-C54B-4A9B-913E-DF7B37896F9D}">
      <dgm:prSet/>
      <dgm:spPr/>
      <dgm:t>
        <a:bodyPr/>
        <a:lstStyle/>
        <a:p>
          <a:endParaRPr lang="it-IT" sz="1600"/>
        </a:p>
      </dgm:t>
    </dgm:pt>
    <dgm:pt modelId="{5A43A269-B859-4337-BD82-36F13D31C9AA}" type="sibTrans" cxnId="{9286EA86-C54B-4A9B-913E-DF7B37896F9D}">
      <dgm:prSet/>
      <dgm:spPr/>
      <dgm:t>
        <a:bodyPr/>
        <a:lstStyle/>
        <a:p>
          <a:endParaRPr lang="it-IT" sz="1600"/>
        </a:p>
      </dgm:t>
    </dgm:pt>
    <dgm:pt modelId="{A0A1F711-8F2B-4995-A944-1444E1205E46}">
      <dgm:prSet phldrT="[Tes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4800" dirty="0" smtClean="0"/>
            <a:t> </a:t>
          </a:r>
          <a:endParaRPr lang="it-IT" sz="4800" dirty="0"/>
        </a:p>
      </dgm:t>
    </dgm:pt>
    <dgm:pt modelId="{FF2858B6-3574-4F7F-8BDC-B0CFC21A6515}" type="parTrans" cxnId="{6B30694F-15D8-487C-83EF-EF11A1606198}">
      <dgm:prSet/>
      <dgm:spPr/>
      <dgm:t>
        <a:bodyPr/>
        <a:lstStyle/>
        <a:p>
          <a:endParaRPr lang="it-IT" sz="1600"/>
        </a:p>
      </dgm:t>
    </dgm:pt>
    <dgm:pt modelId="{0F6FAE5B-738A-4256-BFDE-B3374CD11791}" type="sibTrans" cxnId="{6B30694F-15D8-487C-83EF-EF11A1606198}">
      <dgm:prSet/>
      <dgm:spPr/>
      <dgm:t>
        <a:bodyPr/>
        <a:lstStyle/>
        <a:p>
          <a:endParaRPr lang="it-IT" sz="1600"/>
        </a:p>
      </dgm:t>
    </dgm:pt>
    <dgm:pt modelId="{D39DF612-B0A5-4906-8B69-8D76805EDB7C}">
      <dgm:prSet phldrT="[Tes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4800" dirty="0" smtClean="0"/>
            <a:t> </a:t>
          </a:r>
          <a:endParaRPr lang="it-IT" sz="4800" dirty="0"/>
        </a:p>
      </dgm:t>
    </dgm:pt>
    <dgm:pt modelId="{DBF1CDEE-5DC6-4BEC-98C6-523D2C673069}" type="parTrans" cxnId="{6627CA50-43E1-4FFC-86CF-02D1B33D3BED}">
      <dgm:prSet/>
      <dgm:spPr/>
      <dgm:t>
        <a:bodyPr/>
        <a:lstStyle/>
        <a:p>
          <a:endParaRPr lang="it-IT" sz="1600"/>
        </a:p>
      </dgm:t>
    </dgm:pt>
    <dgm:pt modelId="{B150ABA4-9473-4C7D-BBBA-525818F195EF}" type="sibTrans" cxnId="{6627CA50-43E1-4FFC-86CF-02D1B33D3BED}">
      <dgm:prSet/>
      <dgm:spPr/>
      <dgm:t>
        <a:bodyPr/>
        <a:lstStyle/>
        <a:p>
          <a:endParaRPr lang="it-IT" sz="1600"/>
        </a:p>
      </dgm:t>
    </dgm:pt>
    <dgm:pt modelId="{0944855D-B2DF-4CBF-A09B-55E224189434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 sz="4800"/>
        </a:p>
      </dgm:t>
    </dgm:pt>
    <dgm:pt modelId="{F07F1EED-155A-4507-A5B5-9616A66C18D0}" type="parTrans" cxnId="{1951FF37-A8C1-4116-878D-15A3A6F60FF9}">
      <dgm:prSet/>
      <dgm:spPr/>
      <dgm:t>
        <a:bodyPr/>
        <a:lstStyle/>
        <a:p>
          <a:endParaRPr lang="it-IT" sz="1600"/>
        </a:p>
      </dgm:t>
    </dgm:pt>
    <dgm:pt modelId="{FAD28395-2FFF-4514-BB47-229425251979}" type="sibTrans" cxnId="{1951FF37-A8C1-4116-878D-15A3A6F60FF9}">
      <dgm:prSet/>
      <dgm:spPr/>
      <dgm:t>
        <a:bodyPr/>
        <a:lstStyle/>
        <a:p>
          <a:endParaRPr lang="it-IT" sz="1600"/>
        </a:p>
      </dgm:t>
    </dgm:pt>
    <dgm:pt modelId="{99C72ADD-3B9A-4118-9F71-9C2E722A56A7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 sz="4800"/>
        </a:p>
      </dgm:t>
    </dgm:pt>
    <dgm:pt modelId="{3EC5ABFA-3D7E-42A2-BAFA-E9E7A1498BC8}" type="parTrans" cxnId="{54C0551C-C3DE-4EFB-9E17-D80893BAF7AA}">
      <dgm:prSet/>
      <dgm:spPr/>
      <dgm:t>
        <a:bodyPr/>
        <a:lstStyle/>
        <a:p>
          <a:endParaRPr lang="it-IT" sz="1600"/>
        </a:p>
      </dgm:t>
    </dgm:pt>
    <dgm:pt modelId="{5FA8C38A-E00A-4BAE-B237-2E412EF95FB1}" type="sibTrans" cxnId="{54C0551C-C3DE-4EFB-9E17-D80893BAF7AA}">
      <dgm:prSet/>
      <dgm:spPr/>
      <dgm:t>
        <a:bodyPr/>
        <a:lstStyle/>
        <a:p>
          <a:endParaRPr lang="it-IT" sz="1600"/>
        </a:p>
      </dgm:t>
    </dgm:pt>
    <dgm:pt modelId="{6A16B274-8DFC-4264-9859-FB12D057B42D}" type="pres">
      <dgm:prSet presAssocID="{3D826C81-A291-4DBD-9521-1944433E55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C742BC3-F365-4F3B-8117-5F164768494F}" type="pres">
      <dgm:prSet presAssocID="{3D826C81-A291-4DBD-9521-1944433E55AE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C0E3D8F2-E3A6-44B3-92A5-1D1DE0C1E405}" type="pres">
      <dgm:prSet presAssocID="{82A0B468-431C-4C32-B5D7-DA69D4217CD1}" presName="centerShape" presStyleLbl="vennNode1" presStyleIdx="0" presStyleCnt="7"/>
      <dgm:spPr/>
      <dgm:t>
        <a:bodyPr/>
        <a:lstStyle/>
        <a:p>
          <a:endParaRPr lang="it-IT"/>
        </a:p>
      </dgm:t>
    </dgm:pt>
    <dgm:pt modelId="{4E8658A2-289F-41AD-B650-81BBA5D5D7E8}" type="pres">
      <dgm:prSet presAssocID="{68F6A24C-2912-4C82-998D-FAD851FD0995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8FA060-6686-45A7-AF0A-9AC095907C68}" type="pres">
      <dgm:prSet presAssocID="{0944855D-B2DF-4CBF-A09B-55E224189434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721F35-2C68-4D62-9C1D-6EBCAD07B93C}" type="pres">
      <dgm:prSet presAssocID="{99C72ADD-3B9A-4118-9F71-9C2E722A56A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533AB0-4DF5-4008-958F-6B39C2BFFE40}" type="pres">
      <dgm:prSet presAssocID="{992C124C-D4D2-4AE2-919D-AB9E42C920C0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8036B-D1BD-499F-86A9-2723F0F6FE17}" type="pres">
      <dgm:prSet presAssocID="{A0A1F711-8F2B-4995-A944-1444E1205E46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C201C2-622A-404A-9CF8-3BB122323950}" type="pres">
      <dgm:prSet presAssocID="{D39DF612-B0A5-4906-8B69-8D76805EDB7C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4C0551C-C3DE-4EFB-9E17-D80893BAF7AA}" srcId="{82A0B468-431C-4C32-B5D7-DA69D4217CD1}" destId="{99C72ADD-3B9A-4118-9F71-9C2E722A56A7}" srcOrd="2" destOrd="0" parTransId="{3EC5ABFA-3D7E-42A2-BAFA-E9E7A1498BC8}" sibTransId="{5FA8C38A-E00A-4BAE-B237-2E412EF95FB1}"/>
    <dgm:cxn modelId="{CDC42475-99F3-49DE-9517-DA84917037BE}" type="presOf" srcId="{A0A1F711-8F2B-4995-A944-1444E1205E46}" destId="{0E68036B-D1BD-499F-86A9-2723F0F6FE17}" srcOrd="0" destOrd="0" presId="urn:microsoft.com/office/officeart/2005/8/layout/radial3"/>
    <dgm:cxn modelId="{9286EA86-C54B-4A9B-913E-DF7B37896F9D}" srcId="{82A0B468-431C-4C32-B5D7-DA69D4217CD1}" destId="{992C124C-D4D2-4AE2-919D-AB9E42C920C0}" srcOrd="3" destOrd="0" parTransId="{F5361C5B-E9BE-462C-AD5B-67CA6CB848E8}" sibTransId="{5A43A269-B859-4337-BD82-36F13D31C9AA}"/>
    <dgm:cxn modelId="{0A6AD40B-1C0B-41D7-9BD9-8F65E2B7CA8C}" type="presOf" srcId="{D39DF612-B0A5-4906-8B69-8D76805EDB7C}" destId="{D2C201C2-622A-404A-9CF8-3BB122323950}" srcOrd="0" destOrd="0" presId="urn:microsoft.com/office/officeart/2005/8/layout/radial3"/>
    <dgm:cxn modelId="{93CDEA05-1AD4-4EF3-83DA-1765C4CB144B}" type="presOf" srcId="{99C72ADD-3B9A-4118-9F71-9C2E722A56A7}" destId="{86721F35-2C68-4D62-9C1D-6EBCAD07B93C}" srcOrd="0" destOrd="0" presId="urn:microsoft.com/office/officeart/2005/8/layout/radial3"/>
    <dgm:cxn modelId="{6B30694F-15D8-487C-83EF-EF11A1606198}" srcId="{82A0B468-431C-4C32-B5D7-DA69D4217CD1}" destId="{A0A1F711-8F2B-4995-A944-1444E1205E46}" srcOrd="4" destOrd="0" parTransId="{FF2858B6-3574-4F7F-8BDC-B0CFC21A6515}" sibTransId="{0F6FAE5B-738A-4256-BFDE-B3374CD11791}"/>
    <dgm:cxn modelId="{282B459C-3E28-4B5D-B440-528B46346111}" type="presOf" srcId="{82A0B468-431C-4C32-B5D7-DA69D4217CD1}" destId="{C0E3D8F2-E3A6-44B3-92A5-1D1DE0C1E405}" srcOrd="0" destOrd="0" presId="urn:microsoft.com/office/officeart/2005/8/layout/radial3"/>
    <dgm:cxn modelId="{214DF0C2-5473-4587-B500-652166844E0B}" type="presOf" srcId="{68F6A24C-2912-4C82-998D-FAD851FD0995}" destId="{4E8658A2-289F-41AD-B650-81BBA5D5D7E8}" srcOrd="0" destOrd="0" presId="urn:microsoft.com/office/officeart/2005/8/layout/radial3"/>
    <dgm:cxn modelId="{984E2655-7D5B-4A16-8A99-B8DA847C775E}" type="presOf" srcId="{3D826C81-A291-4DBD-9521-1944433E55AE}" destId="{6A16B274-8DFC-4264-9859-FB12D057B42D}" srcOrd="0" destOrd="0" presId="urn:microsoft.com/office/officeart/2005/8/layout/radial3"/>
    <dgm:cxn modelId="{1951FF37-A8C1-4116-878D-15A3A6F60FF9}" srcId="{82A0B468-431C-4C32-B5D7-DA69D4217CD1}" destId="{0944855D-B2DF-4CBF-A09B-55E224189434}" srcOrd="1" destOrd="0" parTransId="{F07F1EED-155A-4507-A5B5-9616A66C18D0}" sibTransId="{FAD28395-2FFF-4514-BB47-229425251979}"/>
    <dgm:cxn modelId="{6E0F8730-DA78-4DA7-9DCA-1574DA713B5B}" type="presOf" srcId="{992C124C-D4D2-4AE2-919D-AB9E42C920C0}" destId="{34533AB0-4DF5-4008-958F-6B39C2BFFE40}" srcOrd="0" destOrd="0" presId="urn:microsoft.com/office/officeart/2005/8/layout/radial3"/>
    <dgm:cxn modelId="{431787DB-D8B8-4D97-8EB3-997602E9BB5C}" srcId="{82A0B468-431C-4C32-B5D7-DA69D4217CD1}" destId="{68F6A24C-2912-4C82-998D-FAD851FD0995}" srcOrd="0" destOrd="0" parTransId="{14958132-B259-4625-B9C1-EAFA69B6681B}" sibTransId="{BC0812E2-B768-4366-B2EF-0F2B162F65F9}"/>
    <dgm:cxn modelId="{42F788E4-B46C-40AE-AABF-CACD21842856}" type="presOf" srcId="{0944855D-B2DF-4CBF-A09B-55E224189434}" destId="{558FA060-6686-45A7-AF0A-9AC095907C68}" srcOrd="0" destOrd="0" presId="urn:microsoft.com/office/officeart/2005/8/layout/radial3"/>
    <dgm:cxn modelId="{6627CA50-43E1-4FFC-86CF-02D1B33D3BED}" srcId="{82A0B468-431C-4C32-B5D7-DA69D4217CD1}" destId="{D39DF612-B0A5-4906-8B69-8D76805EDB7C}" srcOrd="5" destOrd="0" parTransId="{DBF1CDEE-5DC6-4BEC-98C6-523D2C673069}" sibTransId="{B150ABA4-9473-4C7D-BBBA-525818F195EF}"/>
    <dgm:cxn modelId="{BE6D38E2-B351-4811-8D72-E3F99ABA127A}" srcId="{3D826C81-A291-4DBD-9521-1944433E55AE}" destId="{82A0B468-431C-4C32-B5D7-DA69D4217CD1}" srcOrd="0" destOrd="0" parTransId="{46ACB017-C717-4582-B200-FCA1983995CB}" sibTransId="{A1AE3A32-6863-4F89-B851-8BD4A8F35119}"/>
    <dgm:cxn modelId="{96B6A80F-FDC2-4A3F-8DC3-E43B7FDE4EED}" type="presParOf" srcId="{6A16B274-8DFC-4264-9859-FB12D057B42D}" destId="{DC742BC3-F365-4F3B-8117-5F164768494F}" srcOrd="0" destOrd="0" presId="urn:microsoft.com/office/officeart/2005/8/layout/radial3"/>
    <dgm:cxn modelId="{A7D5A946-68AA-493B-A797-2E5855B18C11}" type="presParOf" srcId="{DC742BC3-F365-4F3B-8117-5F164768494F}" destId="{C0E3D8F2-E3A6-44B3-92A5-1D1DE0C1E405}" srcOrd="0" destOrd="0" presId="urn:microsoft.com/office/officeart/2005/8/layout/radial3"/>
    <dgm:cxn modelId="{F2A7C00A-B5C5-4B02-A2CD-EB167A560ABB}" type="presParOf" srcId="{DC742BC3-F365-4F3B-8117-5F164768494F}" destId="{4E8658A2-289F-41AD-B650-81BBA5D5D7E8}" srcOrd="1" destOrd="0" presId="urn:microsoft.com/office/officeart/2005/8/layout/radial3"/>
    <dgm:cxn modelId="{F5D99DE4-F370-4961-A7C2-DD634727A601}" type="presParOf" srcId="{DC742BC3-F365-4F3B-8117-5F164768494F}" destId="{558FA060-6686-45A7-AF0A-9AC095907C68}" srcOrd="2" destOrd="0" presId="urn:microsoft.com/office/officeart/2005/8/layout/radial3"/>
    <dgm:cxn modelId="{FD7E7474-FAEA-480F-B846-4AE8EE00751E}" type="presParOf" srcId="{DC742BC3-F365-4F3B-8117-5F164768494F}" destId="{86721F35-2C68-4D62-9C1D-6EBCAD07B93C}" srcOrd="3" destOrd="0" presId="urn:microsoft.com/office/officeart/2005/8/layout/radial3"/>
    <dgm:cxn modelId="{FDD0BF08-9D02-47E6-9960-24594B6BDA52}" type="presParOf" srcId="{DC742BC3-F365-4F3B-8117-5F164768494F}" destId="{34533AB0-4DF5-4008-958F-6B39C2BFFE40}" srcOrd="4" destOrd="0" presId="urn:microsoft.com/office/officeart/2005/8/layout/radial3"/>
    <dgm:cxn modelId="{61A74988-ED3E-4529-B170-32409CC966EB}" type="presParOf" srcId="{DC742BC3-F365-4F3B-8117-5F164768494F}" destId="{0E68036B-D1BD-499F-86A9-2723F0F6FE17}" srcOrd="5" destOrd="0" presId="urn:microsoft.com/office/officeart/2005/8/layout/radial3"/>
    <dgm:cxn modelId="{8EF06DE8-0C45-4586-8BB0-3FA3D873E57B}" type="presParOf" srcId="{DC742BC3-F365-4F3B-8117-5F164768494F}" destId="{D2C201C2-622A-404A-9CF8-3BB12232395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3D8F2-E3A6-44B3-92A5-1D1DE0C1E405}">
      <dsp:nvSpPr>
        <dsp:cNvPr id="0" name=""/>
        <dsp:cNvSpPr/>
      </dsp:nvSpPr>
      <dsp:spPr>
        <a:xfrm>
          <a:off x="2498981" y="821981"/>
          <a:ext cx="2047743" cy="2047743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L’IMPRESA DIGITALE</a:t>
          </a:r>
          <a:endParaRPr lang="it-IT" sz="2000" b="1" kern="1200" dirty="0"/>
        </a:p>
      </dsp:txBody>
      <dsp:txXfrm>
        <a:off x="2498981" y="821981"/>
        <a:ext cx="2047743" cy="2047743"/>
      </dsp:txXfrm>
    </dsp:sp>
    <dsp:sp modelId="{4E8658A2-289F-41AD-B650-81BBA5D5D7E8}">
      <dsp:nvSpPr>
        <dsp:cNvPr id="0" name=""/>
        <dsp:cNvSpPr/>
      </dsp:nvSpPr>
      <dsp:spPr>
        <a:xfrm>
          <a:off x="3010917" y="365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 </a:t>
          </a:r>
          <a:endParaRPr lang="it-IT" sz="4800" kern="1200" dirty="0"/>
        </a:p>
      </dsp:txBody>
      <dsp:txXfrm>
        <a:off x="3010917" y="365"/>
        <a:ext cx="1023871" cy="1023871"/>
      </dsp:txXfrm>
    </dsp:sp>
    <dsp:sp modelId="{558FA060-6686-45A7-AF0A-9AC095907C68}">
      <dsp:nvSpPr>
        <dsp:cNvPr id="0" name=""/>
        <dsp:cNvSpPr/>
      </dsp:nvSpPr>
      <dsp:spPr>
        <a:xfrm>
          <a:off x="4165807" y="667141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/>
        </a:p>
      </dsp:txBody>
      <dsp:txXfrm>
        <a:off x="4165807" y="667141"/>
        <a:ext cx="1023871" cy="1023871"/>
      </dsp:txXfrm>
    </dsp:sp>
    <dsp:sp modelId="{86721F35-2C68-4D62-9C1D-6EBCAD07B93C}">
      <dsp:nvSpPr>
        <dsp:cNvPr id="0" name=""/>
        <dsp:cNvSpPr/>
      </dsp:nvSpPr>
      <dsp:spPr>
        <a:xfrm>
          <a:off x="4165807" y="2000693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800" kern="1200"/>
        </a:p>
      </dsp:txBody>
      <dsp:txXfrm>
        <a:off x="4165807" y="2000693"/>
        <a:ext cx="1023871" cy="1023871"/>
      </dsp:txXfrm>
    </dsp:sp>
    <dsp:sp modelId="{34533AB0-4DF5-4008-958F-6B39C2BFFE40}">
      <dsp:nvSpPr>
        <dsp:cNvPr id="0" name=""/>
        <dsp:cNvSpPr/>
      </dsp:nvSpPr>
      <dsp:spPr>
        <a:xfrm>
          <a:off x="3010917" y="2667469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 </a:t>
          </a:r>
          <a:endParaRPr lang="it-IT" sz="4800" kern="1200" dirty="0"/>
        </a:p>
      </dsp:txBody>
      <dsp:txXfrm>
        <a:off x="3010917" y="2667469"/>
        <a:ext cx="1023871" cy="1023871"/>
      </dsp:txXfrm>
    </dsp:sp>
    <dsp:sp modelId="{0E68036B-D1BD-499F-86A9-2723F0F6FE17}">
      <dsp:nvSpPr>
        <dsp:cNvPr id="0" name=""/>
        <dsp:cNvSpPr/>
      </dsp:nvSpPr>
      <dsp:spPr>
        <a:xfrm>
          <a:off x="1856027" y="2000693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 </a:t>
          </a:r>
          <a:endParaRPr lang="it-IT" sz="4800" kern="1200" dirty="0"/>
        </a:p>
      </dsp:txBody>
      <dsp:txXfrm>
        <a:off x="1856027" y="2000693"/>
        <a:ext cx="1023871" cy="1023871"/>
      </dsp:txXfrm>
    </dsp:sp>
    <dsp:sp modelId="{D2C201C2-622A-404A-9CF8-3BB122323950}">
      <dsp:nvSpPr>
        <dsp:cNvPr id="0" name=""/>
        <dsp:cNvSpPr/>
      </dsp:nvSpPr>
      <dsp:spPr>
        <a:xfrm>
          <a:off x="1856027" y="667141"/>
          <a:ext cx="1023871" cy="102387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 </a:t>
          </a:r>
          <a:endParaRPr lang="it-IT" sz="4800" kern="1200" dirty="0"/>
        </a:p>
      </dsp:txBody>
      <dsp:txXfrm>
        <a:off x="1856027" y="667141"/>
        <a:ext cx="1023871" cy="102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E534-FFD5-4720-AA3A-C68343651863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4C16-9599-4014-BA91-C371CA3528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387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576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1813" y="258763"/>
            <a:ext cx="5595937" cy="4195762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DB27-27C4-4419-8063-39A3175F4DF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no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333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501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204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982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843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2205E7-70F6-410B-AE15-CCD34C060D0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5899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599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08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49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940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696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8112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234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270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229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425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998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15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91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21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438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82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75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666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355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833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842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D1F4-53AC-49D5-BF19-536B667C325A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DB73-1563-4DE4-8D22-D61557638C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16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chart" Target="../charts/chart6.xml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hart" Target="../charts/chart2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241" y="-17108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4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/>
          <p:cNvSpPr/>
          <p:nvPr/>
        </p:nvSpPr>
        <p:spPr bwMode="auto">
          <a:xfrm>
            <a:off x="7121281" y="912866"/>
            <a:ext cx="1699777" cy="1676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292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7727" y="87035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Il mercato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IoT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 abilita l’integrazione in tutti i settori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xmlns="" val="2626740366"/>
              </p:ext>
            </p:extLst>
          </p:nvPr>
        </p:nvGraphicFramePr>
        <p:xfrm>
          <a:off x="5278831" y="2784072"/>
          <a:ext cx="3879525" cy="267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027909" y="3913592"/>
            <a:ext cx="87325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+17,6%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24153" y="3149218"/>
            <a:ext cx="98489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+11,8%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495315" y="2821705"/>
            <a:ext cx="1304677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Italia, </a:t>
            </a:r>
            <a:r>
              <a:rPr lang="it-IT" sz="1477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mld</a:t>
            </a:r>
            <a:r>
              <a:rPr lang="it-IT" sz="1477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€ e variazioni %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343136" y="5722132"/>
            <a:ext cx="2503824" cy="262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8" b="1" dirty="0">
                <a:solidFill>
                  <a:schemeClr val="tx2"/>
                </a:solidFill>
              </a:rPr>
              <a:t>Fonte: </a:t>
            </a:r>
            <a:r>
              <a:rPr lang="it-IT" sz="1108" b="1" dirty="0" err="1">
                <a:solidFill>
                  <a:schemeClr val="tx2"/>
                </a:solidFill>
              </a:rPr>
              <a:t>Assinform</a:t>
            </a:r>
            <a:r>
              <a:rPr lang="it-IT" sz="1108" b="1" dirty="0">
                <a:solidFill>
                  <a:schemeClr val="tx2"/>
                </a:solidFill>
              </a:rPr>
              <a:t>//NetConsulting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603" y="1044516"/>
            <a:ext cx="1439251" cy="13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7081417" y="1253819"/>
            <a:ext cx="1820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Mln</a:t>
            </a:r>
          </a:p>
          <a:p>
            <a:pPr algn="ctr"/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Oggetti</a:t>
            </a:r>
            <a:b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interconnessi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5323565" y="763314"/>
            <a:ext cx="0" cy="58184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ccia ad arco 20"/>
          <p:cNvSpPr/>
          <p:nvPr/>
        </p:nvSpPr>
        <p:spPr bwMode="auto">
          <a:xfrm>
            <a:off x="561436" y="1383973"/>
            <a:ext cx="4781700" cy="4577142"/>
          </a:xfrm>
          <a:prstGeom prst="circularArrow">
            <a:avLst>
              <a:gd name="adj1" fmla="val 7804"/>
              <a:gd name="adj2" fmla="val 1142319"/>
              <a:gd name="adj3" fmla="val 20521875"/>
              <a:gd name="adj4" fmla="val 218033"/>
              <a:gd name="adj5" fmla="val 1117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44083"/>
            <a:endParaRPr lang="it-IT" sz="1200">
              <a:latin typeface="Tw Cen MT" panose="020B0602020104020603" pitchFamily="34" charset="0"/>
            </a:endParaRPr>
          </a:p>
        </p:txBody>
      </p:sp>
      <p:sp>
        <p:nvSpPr>
          <p:cNvPr id="23" name="Triangolo isoscele 22"/>
          <p:cNvSpPr/>
          <p:nvPr/>
        </p:nvSpPr>
        <p:spPr bwMode="auto">
          <a:xfrm>
            <a:off x="972774" y="3390604"/>
            <a:ext cx="779259" cy="24661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44083"/>
            <a:endParaRPr lang="it-IT" sz="1200">
              <a:latin typeface="Tw Cen MT" panose="020B0602020104020603" pitchFamily="34" charset="0"/>
            </a:endParaRPr>
          </a:p>
        </p:txBody>
      </p:sp>
      <p:sp>
        <p:nvSpPr>
          <p:cNvPr id="27" name="Triangolo isoscele 26"/>
          <p:cNvSpPr/>
          <p:nvPr/>
        </p:nvSpPr>
        <p:spPr bwMode="auto">
          <a:xfrm rot="3354998">
            <a:off x="2293728" y="1576917"/>
            <a:ext cx="781570" cy="31988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44083"/>
            <a:endParaRPr lang="it-IT" sz="1200">
              <a:latin typeface="Tw Cen MT" panose="020B0602020104020603" pitchFamily="34" charset="0"/>
            </a:endParaRPr>
          </a:p>
        </p:txBody>
      </p:sp>
      <p:pic>
        <p:nvPicPr>
          <p:cNvPr id="29" name="Picture 4" descr="\\NET-DC02\Archivio\B. Work in progress\TELECOM_M2M, IoT, I2_2012361\f. Presentazione\old\imgr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035" y="1855531"/>
            <a:ext cx="615450" cy="5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\\NET-DC02\Archivio\B. Work in progress\TELECOM_M2M, IoT, I2_2012361\f. Presentazione\old\imag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76"/>
          <a:stretch/>
        </p:blipFill>
        <p:spPr bwMode="auto">
          <a:xfrm>
            <a:off x="1154547" y="4427510"/>
            <a:ext cx="752523" cy="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13"/>
          <p:cNvSpPr txBox="1"/>
          <p:nvPr/>
        </p:nvSpPr>
        <p:spPr>
          <a:xfrm>
            <a:off x="975705" y="2460375"/>
            <a:ext cx="910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Tw Cen MT" panose="020B0602020104020603" pitchFamily="34" charset="0"/>
              </a:rPr>
              <a:t>Finance/</a:t>
            </a:r>
          </a:p>
          <a:p>
            <a:r>
              <a:rPr lang="it-IT" b="1" dirty="0">
                <a:solidFill>
                  <a:schemeClr val="tx1"/>
                </a:solidFill>
                <a:latin typeface="Tw Cen MT" panose="020B0602020104020603" pitchFamily="34" charset="0"/>
              </a:rPr>
              <a:t>Assicurazioni</a:t>
            </a:r>
          </a:p>
        </p:txBody>
      </p:sp>
      <p:sp>
        <p:nvSpPr>
          <p:cNvPr id="33" name="CasellaDiTesto 20"/>
          <p:cNvSpPr txBox="1"/>
          <p:nvPr/>
        </p:nvSpPr>
        <p:spPr>
          <a:xfrm>
            <a:off x="785950" y="5089322"/>
            <a:ext cx="151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Pubblica </a:t>
            </a:r>
          </a:p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Amministrazione</a:t>
            </a:r>
          </a:p>
        </p:txBody>
      </p:sp>
      <p:pic>
        <p:nvPicPr>
          <p:cNvPr id="34" name="Picture 6" descr="\\NET-DC02\Archivio\B. Work in progress\TELECOM_M2M, IoT, I2_2012361\f. Presentazione\old\gea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042" y="4972125"/>
            <a:ext cx="747694" cy="6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22"/>
          <p:cNvSpPr txBox="1"/>
          <p:nvPr/>
        </p:nvSpPr>
        <p:spPr>
          <a:xfrm>
            <a:off x="2301645" y="5700740"/>
            <a:ext cx="1301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Manufacturing</a:t>
            </a:r>
          </a:p>
        </p:txBody>
      </p:sp>
      <p:pic>
        <p:nvPicPr>
          <p:cNvPr id="36" name="Picture 8" descr="\\NET-DC02\Archivio\B. Work in progress\TELECOM_M2M, IoT, I2_2012361\f. Presentazione\old\healthcare-transformation-services-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924" y="1368466"/>
            <a:ext cx="676678" cy="7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NET-DC02\Archivio\B. Work in progress\TELECOM_M2M, IoT, I2_2012361\f. Presentazione\old\stock-illustration-6108393-energy-icon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FCFF"/>
              </a:clrFrom>
              <a:clrTo>
                <a:srgbClr val="E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738" y="1550826"/>
            <a:ext cx="501611" cy="5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\\NET-DC02\Archivio\B. Work in progress\TELECOM_M2M, IoT, I2_2012361\f. Presentazione\old\pharma-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299" y="2001622"/>
            <a:ext cx="808278" cy="6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28"/>
          <p:cNvSpPr txBox="1"/>
          <p:nvPr/>
        </p:nvSpPr>
        <p:spPr>
          <a:xfrm>
            <a:off x="4270458" y="2576702"/>
            <a:ext cx="86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Pharma</a:t>
            </a:r>
            <a:endParaRPr lang="it-IT" b="1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it-IT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CasellaDiTesto 29"/>
          <p:cNvSpPr txBox="1"/>
          <p:nvPr/>
        </p:nvSpPr>
        <p:spPr>
          <a:xfrm>
            <a:off x="3127790" y="2153830"/>
            <a:ext cx="1082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Energy &amp;</a:t>
            </a:r>
          </a:p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 Utilities</a:t>
            </a:r>
          </a:p>
          <a:p>
            <a:endParaRPr lang="it-IT" dirty="0">
              <a:latin typeface="Tw Cen MT" panose="020B0602020104020603" pitchFamily="34" charset="0"/>
            </a:endParaRPr>
          </a:p>
        </p:txBody>
      </p:sp>
      <p:sp>
        <p:nvSpPr>
          <p:cNvPr id="41" name="CasellaDiTesto 31"/>
          <p:cNvSpPr txBox="1"/>
          <p:nvPr/>
        </p:nvSpPr>
        <p:spPr>
          <a:xfrm>
            <a:off x="2037699" y="2314978"/>
            <a:ext cx="107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 err="1">
                <a:solidFill>
                  <a:srgbClr val="003366"/>
                </a:solidFill>
                <a:latin typeface="Tw Cen MT" panose="020B0602020104020603" pitchFamily="34" charset="0"/>
              </a:rPr>
              <a:t>Healtcare</a:t>
            </a:r>
            <a:endParaRPr lang="it-IT" b="1" dirty="0">
              <a:solidFill>
                <a:srgbClr val="003366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CasellaDiTesto 32"/>
          <p:cNvSpPr txBox="1"/>
          <p:nvPr/>
        </p:nvSpPr>
        <p:spPr>
          <a:xfrm>
            <a:off x="3864662" y="5358443"/>
            <a:ext cx="108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Automotive</a:t>
            </a:r>
          </a:p>
        </p:txBody>
      </p:sp>
      <p:sp>
        <p:nvSpPr>
          <p:cNvPr id="44" name="CasellaDiTesto 94"/>
          <p:cNvSpPr txBox="1"/>
          <p:nvPr/>
        </p:nvSpPr>
        <p:spPr>
          <a:xfrm>
            <a:off x="2436806" y="2854098"/>
            <a:ext cx="19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Big Data Analytics:</a:t>
            </a:r>
          </a:p>
          <a:p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750 </a:t>
            </a:r>
            <a:r>
              <a:rPr lang="it-IT" sz="1600" b="1" cap="small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Exabytes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2013</a:t>
            </a:r>
          </a:p>
          <a:p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13.000 </a:t>
            </a:r>
            <a:r>
              <a:rPr lang="it-IT" sz="1600" b="1" cap="small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Exabyes</a:t>
            </a:r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2020</a:t>
            </a:r>
            <a:endParaRPr lang="it-IT" sz="1600" b="1" cap="small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CasellaDiTesto 95"/>
          <p:cNvSpPr txBox="1"/>
          <p:nvPr/>
        </p:nvSpPr>
        <p:spPr>
          <a:xfrm>
            <a:off x="1801089" y="3664548"/>
            <a:ext cx="1444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cap="small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Cloud</a:t>
            </a:r>
            <a:r>
              <a:rPr lang="it-IT" sz="1600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it-IT" sz="1600" cap="small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BaseD</a:t>
            </a:r>
            <a:r>
              <a:rPr lang="it-IT" sz="1600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it-IT" sz="1600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Data </a:t>
            </a:r>
            <a:r>
              <a:rPr lang="it-IT" sz="1600" cap="small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Traffic</a:t>
            </a:r>
            <a:r>
              <a:rPr lang="it-IT" sz="1600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:</a:t>
            </a:r>
          </a:p>
          <a:p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35% 2013 </a:t>
            </a:r>
            <a:endParaRPr lang="it-IT" sz="1600" b="1" cap="small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r>
              <a:rPr lang="it-IT" sz="1600" b="1" cap="small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70% 2020</a:t>
            </a:r>
            <a:endParaRPr lang="it-IT" sz="1600" b="1" cap="small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Picture 3" descr="Z:\Archivio\B. Work in progress\ZEROUNO_cocktail COLT\imgre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584" y="4568907"/>
            <a:ext cx="1112800" cy="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Z:\Archivio\B. Work in progress\ASSINFORM_Rapporto 2014\f. Presentazione\imgre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37" y="3244489"/>
            <a:ext cx="693850" cy="7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8"/>
          <p:cNvSpPr txBox="1"/>
          <p:nvPr/>
        </p:nvSpPr>
        <p:spPr>
          <a:xfrm>
            <a:off x="852459" y="4043170"/>
            <a:ext cx="107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3366"/>
                </a:solidFill>
                <a:latin typeface="Tw Cen MT" panose="020B0602020104020603" pitchFamily="34" charset="0"/>
              </a:rPr>
              <a:t>GDO</a:t>
            </a: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340" y="2939209"/>
            <a:ext cx="640342" cy="6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892" y="3788863"/>
            <a:ext cx="729692" cy="6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814" y="3178086"/>
            <a:ext cx="527763" cy="73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asellaDiTesto 75"/>
          <p:cNvSpPr txBox="1"/>
          <p:nvPr/>
        </p:nvSpPr>
        <p:spPr>
          <a:xfrm>
            <a:off x="4139756" y="3996160"/>
            <a:ext cx="110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Tw Cen MT" panose="020B0602020104020603" pitchFamily="34" charset="0"/>
              </a:rPr>
              <a:t>Agricoltura &amp; </a:t>
            </a:r>
          </a:p>
          <a:p>
            <a:r>
              <a:rPr lang="it-IT" b="1" dirty="0">
                <a:solidFill>
                  <a:schemeClr val="tx1"/>
                </a:solidFill>
                <a:latin typeface="Tw Cen MT" panose="020B0602020104020603" pitchFamily="34" charset="0"/>
              </a:rPr>
              <a:t>ambiente</a:t>
            </a:r>
          </a:p>
          <a:p>
            <a:endParaRPr lang="it-IT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60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2113" y="304961"/>
            <a:ext cx="9091887" cy="4450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it-IT" sz="2954" kern="0" dirty="0"/>
          </a:p>
        </p:txBody>
      </p:sp>
      <p:sp>
        <p:nvSpPr>
          <p:cNvPr id="3" name="Nuvola 2"/>
          <p:cNvSpPr/>
          <p:nvPr/>
        </p:nvSpPr>
        <p:spPr bwMode="auto">
          <a:xfrm>
            <a:off x="1360252" y="907386"/>
            <a:ext cx="4543276" cy="1341106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292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177" y="1267775"/>
            <a:ext cx="752428" cy="5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750" y="1231733"/>
            <a:ext cx="752428" cy="5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716" y="1208066"/>
            <a:ext cx="752428" cy="5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604" y="1009018"/>
            <a:ext cx="752428" cy="5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10" y="1171534"/>
            <a:ext cx="752428" cy="5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728586" y="1658712"/>
            <a:ext cx="103871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Documenti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56446" y="1774718"/>
            <a:ext cx="103871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Foto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33819" y="1835492"/>
            <a:ext cx="103871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Musica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14175" y="1732917"/>
            <a:ext cx="1038717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File di lavoro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23128" y="1460310"/>
            <a:ext cx="103871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Video</a:t>
            </a: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217805" y="1418462"/>
            <a:ext cx="1685048" cy="34810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62" b="1" i="1" dirty="0">
                <a:solidFill>
                  <a:schemeClr val="bg1"/>
                </a:solidFill>
                <a:latin typeface="+mj-lt"/>
              </a:rPr>
              <a:t>Digital Life</a:t>
            </a: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-66902" y="3481958"/>
            <a:ext cx="2267408" cy="34810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62" b="1" i="1" dirty="0">
                <a:solidFill>
                  <a:schemeClr val="bg1"/>
                </a:solidFill>
                <a:latin typeface="+mj-lt"/>
              </a:rPr>
              <a:t>Sincronizzazione</a:t>
            </a: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184010" y="5671273"/>
            <a:ext cx="1752637" cy="34810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62" b="1" i="1" dirty="0">
                <a:solidFill>
                  <a:schemeClr val="bg1"/>
                </a:solidFill>
                <a:latin typeface="+mj-lt"/>
              </a:rPr>
              <a:t>Dispositivi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773" y="4903800"/>
            <a:ext cx="3630058" cy="169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uppo 30"/>
          <p:cNvGrpSpPr/>
          <p:nvPr/>
        </p:nvGrpSpPr>
        <p:grpSpPr>
          <a:xfrm>
            <a:off x="2699907" y="2890263"/>
            <a:ext cx="1704874" cy="1531797"/>
            <a:chOff x="2815955" y="2860429"/>
            <a:chExt cx="1846947" cy="165944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0006"/>
            <a:stretch/>
          </p:blipFill>
          <p:spPr bwMode="auto">
            <a:xfrm>
              <a:off x="2815955" y="2860429"/>
              <a:ext cx="1494774" cy="165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ttangolo 32"/>
            <p:cNvSpPr/>
            <p:nvPr/>
          </p:nvSpPr>
          <p:spPr bwMode="auto">
            <a:xfrm>
              <a:off x="3796882" y="3330137"/>
              <a:ext cx="866020" cy="7520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</p:grpSp>
      <p:pic>
        <p:nvPicPr>
          <p:cNvPr id="34" name="Picture 2" descr="http://s3.amazonaws.com/rapgenius/going-to-wor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631" y="2890263"/>
            <a:ext cx="1373056" cy="13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340" y="2995941"/>
            <a:ext cx="1350033" cy="13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929" y="3491986"/>
            <a:ext cx="493424" cy="3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501" y="4131484"/>
            <a:ext cx="263670" cy="2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275" y="3218873"/>
            <a:ext cx="298300" cy="2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084" y="3628407"/>
            <a:ext cx="311295" cy="3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Grafico 40"/>
          <p:cNvGraphicFramePr/>
          <p:nvPr>
            <p:extLst>
              <p:ext uri="{D42A27DB-BD31-4B8C-83A1-F6EECF244321}">
                <p14:modId xmlns:p14="http://schemas.microsoft.com/office/powerpoint/2010/main" xmlns="" val="890220295"/>
              </p:ext>
            </p:extLst>
          </p:nvPr>
        </p:nvGraphicFramePr>
        <p:xfrm>
          <a:off x="5323602" y="1995694"/>
          <a:ext cx="3863634" cy="380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2" name="Rettangolo 41"/>
          <p:cNvSpPr/>
          <p:nvPr/>
        </p:nvSpPr>
        <p:spPr>
          <a:xfrm>
            <a:off x="5891160" y="1247720"/>
            <a:ext cx="3252840" cy="660437"/>
          </a:xfrm>
          <a:prstGeom prst="rect">
            <a:avLst/>
          </a:prstGeom>
        </p:spPr>
        <p:txBody>
          <a:bodyPr wrap="square" lIns="33231" rIns="33231" anchor="ctr" anchorCtr="0">
            <a:spAutoFit/>
          </a:bodyPr>
          <a:lstStyle/>
          <a:p>
            <a:pPr algn="ctr"/>
            <a:r>
              <a:rPr lang="it-IT" sz="1846" b="1" dirty="0">
                <a:solidFill>
                  <a:srgbClr val="003366"/>
                </a:solidFill>
              </a:rPr>
              <a:t>Il mercato del </a:t>
            </a:r>
            <a:r>
              <a:rPr lang="it-IT" sz="1846" b="1" dirty="0" err="1">
                <a:solidFill>
                  <a:srgbClr val="003366"/>
                </a:solidFill>
              </a:rPr>
              <a:t>Cloud</a:t>
            </a:r>
            <a:r>
              <a:rPr lang="it-IT" sz="1846" b="1" dirty="0">
                <a:solidFill>
                  <a:srgbClr val="003366"/>
                </a:solidFill>
              </a:rPr>
              <a:t> Computing </a:t>
            </a:r>
          </a:p>
          <a:p>
            <a:pPr algn="ctr"/>
            <a:r>
              <a:rPr lang="it-IT" sz="1846" b="1" dirty="0">
                <a:solidFill>
                  <a:srgbClr val="003366"/>
                </a:solidFill>
              </a:rPr>
              <a:t>in Italia (</a:t>
            </a:r>
            <a:r>
              <a:rPr lang="it-IT" sz="1846" b="1" dirty="0" err="1">
                <a:solidFill>
                  <a:srgbClr val="003366"/>
                </a:solidFill>
              </a:rPr>
              <a:t>Mni</a:t>
            </a:r>
            <a:r>
              <a:rPr lang="it-IT" sz="1846" b="1" dirty="0">
                <a:solidFill>
                  <a:srgbClr val="003366"/>
                </a:solidFill>
              </a:rPr>
              <a:t> €)</a:t>
            </a:r>
          </a:p>
        </p:txBody>
      </p:sp>
      <p:sp>
        <p:nvSpPr>
          <p:cNvPr id="43" name="Freccia in su 42"/>
          <p:cNvSpPr/>
          <p:nvPr/>
        </p:nvSpPr>
        <p:spPr bwMode="auto">
          <a:xfrm>
            <a:off x="7137784" y="2026567"/>
            <a:ext cx="1063503" cy="53780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8" b="1" dirty="0">
                <a:solidFill>
                  <a:schemeClr val="tx2">
                    <a:lumMod val="75000"/>
                  </a:schemeClr>
                </a:solidFill>
              </a:rPr>
              <a:t>+32,2%</a:t>
            </a:r>
            <a:endParaRPr kumimoji="1" lang="it-IT" sz="1108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Freccia in su 44"/>
          <p:cNvSpPr/>
          <p:nvPr/>
        </p:nvSpPr>
        <p:spPr bwMode="auto">
          <a:xfrm>
            <a:off x="5903528" y="2466818"/>
            <a:ext cx="1060259" cy="46528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108" b="1" dirty="0">
                <a:solidFill>
                  <a:schemeClr val="tx2">
                    <a:lumMod val="75000"/>
                  </a:schemeClr>
                </a:solidFill>
              </a:rPr>
              <a:t>+29,1%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8048828" y="1950470"/>
            <a:ext cx="7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753,3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6818653" y="2597336"/>
            <a:ext cx="7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569,7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663032" y="3063639"/>
            <a:ext cx="7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441,3</a:t>
            </a:r>
          </a:p>
        </p:txBody>
      </p:sp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922884" y="96164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Il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 è un fattore abilitante del nuovo scenario</a:t>
            </a:r>
          </a:p>
        </p:txBody>
      </p:sp>
    </p:spTree>
    <p:extLst>
      <p:ext uri="{BB962C8B-B14F-4D97-AF65-F5344CB8AC3E}">
        <p14:creationId xmlns:p14="http://schemas.microsoft.com/office/powerpoint/2010/main" xmlns="" val="2587057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75835" y="2323418"/>
            <a:ext cx="215538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15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Valori % su totale aziende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13412" y="1044945"/>
            <a:ext cx="8308615" cy="4255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eaLnBrk="1" hangingPunct="1">
              <a:lnSpc>
                <a:spcPct val="80000"/>
              </a:lnSpc>
              <a:defRPr sz="28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eaLnBrk="1" hangingPunct="1">
              <a:lnSpc>
                <a:spcPct val="80000"/>
              </a:lnSpc>
              <a:defRPr sz="2800" b="1"/>
            </a:lvl2pPr>
            <a:lvl3pPr algn="l" eaLnBrk="1" hangingPunct="1">
              <a:lnSpc>
                <a:spcPct val="80000"/>
              </a:lnSpc>
              <a:defRPr sz="2800" b="1"/>
            </a:lvl3pPr>
            <a:lvl4pPr algn="l" eaLnBrk="1" hangingPunct="1">
              <a:lnSpc>
                <a:spcPct val="80000"/>
              </a:lnSpc>
              <a:defRPr sz="2800" b="1"/>
            </a:lvl4pPr>
            <a:lvl5pPr algn="l" eaLnBrk="1" hangingPunct="1">
              <a:lnSpc>
                <a:spcPct val="80000"/>
              </a:lnSpc>
              <a:defRPr sz="2800" b="1"/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r>
              <a:rPr lang="it-IT" sz="1846" i="1" dirty="0">
                <a:latin typeface="Calibri" panose="020F0502020204030204" pitchFamily="34" charset="0"/>
              </a:rPr>
              <a:t>Volumi di dati in costante crescita aprono nuovi scenari…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18195" y="1966685"/>
            <a:ext cx="2258863" cy="3014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it-IT" sz="1477" b="1" kern="0" dirty="0">
                <a:solidFill>
                  <a:sysClr val="window" lastClr="FFFFFF"/>
                </a:solidFill>
                <a:latin typeface="Calibri" panose="020F0502020204030204" pitchFamily="34" charset="0"/>
              </a:rPr>
              <a:t>DATI STRUTTURATI</a:t>
            </a: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xmlns="" val="2385035842"/>
              </p:ext>
            </p:extLst>
          </p:nvPr>
        </p:nvGraphicFramePr>
        <p:xfrm>
          <a:off x="906076" y="2299028"/>
          <a:ext cx="3936418" cy="367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11"/>
          <p:cNvSpPr/>
          <p:nvPr/>
        </p:nvSpPr>
        <p:spPr>
          <a:xfrm>
            <a:off x="6101895" y="1966685"/>
            <a:ext cx="2258863" cy="3014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it-IT" sz="1477" b="1" kern="0" dirty="0">
                <a:solidFill>
                  <a:sysClr val="window" lastClr="FFFFFF"/>
                </a:solidFill>
                <a:latin typeface="Calibri" panose="020F0502020204030204" pitchFamily="34" charset="0"/>
              </a:rPr>
              <a:t>DATI DESTRUTTURATI</a:t>
            </a:r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3831558000"/>
              </p:ext>
            </p:extLst>
          </p:nvPr>
        </p:nvGraphicFramePr>
        <p:xfrm>
          <a:off x="4916425" y="2317804"/>
          <a:ext cx="4220324" cy="367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tangolo 14"/>
          <p:cNvSpPr/>
          <p:nvPr/>
        </p:nvSpPr>
        <p:spPr>
          <a:xfrm>
            <a:off x="2814133" y="1525792"/>
            <a:ext cx="4461486" cy="3014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it-IT" sz="1662" b="1" kern="0" dirty="0">
                <a:solidFill>
                  <a:sysClr val="window" lastClr="FFFFFF"/>
                </a:solidFill>
                <a:latin typeface="Calibri" panose="020F0502020204030204" pitchFamily="34" charset="0"/>
                <a:cs typeface="Arial" pitchFamily="34" charset="0"/>
              </a:rPr>
              <a:t>TREND PREVISTO PER IL 2014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17360" y="6295245"/>
            <a:ext cx="2084640" cy="234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923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Fonte:</a:t>
            </a:r>
            <a:r>
              <a:rPr lang="it-IT" sz="923" b="1" dirty="0">
                <a:solidFill>
                  <a:srgbClr val="17375E"/>
                </a:solidFill>
                <a:latin typeface="Calibri" panose="020F0502020204030204" pitchFamily="34" charset="0"/>
              </a:rPr>
              <a:t> NetConsulting,</a:t>
            </a:r>
            <a:r>
              <a:rPr lang="it-IT" sz="923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CIO Survey 2014</a:t>
            </a:r>
            <a:endParaRPr lang="en-US" sz="923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06076" y="106500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La crescita dei dati aziendali nel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81501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Graphic spid="13" grpId="0">
        <p:bldAsOne/>
      </p:bldGraphic>
      <p:bldP spid="12" grpId="0" animBg="1"/>
      <p:bldGraphic spid="14" grpId="0">
        <p:bldAsOne/>
      </p:bldGraphic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1"/>
          <p:cNvSpPr>
            <a:spLocks noGrp="1"/>
          </p:cNvSpPr>
          <p:nvPr>
            <p:ph type="title"/>
          </p:nvPr>
        </p:nvSpPr>
        <p:spPr>
          <a:xfrm>
            <a:off x="894592" y="102811"/>
            <a:ext cx="8964612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Contenuti e Pubblicità Digitale, 2011-2013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902190" y="1028882"/>
            <a:ext cx="8640959" cy="5148189"/>
            <a:chOff x="344488" y="828874"/>
            <a:chExt cx="9361040" cy="5577202"/>
          </a:xfrm>
        </p:grpSpPr>
        <p:graphicFrame>
          <p:nvGraphicFramePr>
            <p:cNvPr id="92" name="Grafico 91"/>
            <p:cNvGraphicFramePr/>
            <p:nvPr>
              <p:extLst>
                <p:ext uri="{D42A27DB-BD31-4B8C-83A1-F6EECF244321}">
                  <p14:modId xmlns:p14="http://schemas.microsoft.com/office/powerpoint/2010/main" xmlns="" val="2066123456"/>
                </p:ext>
              </p:extLst>
            </p:nvPr>
          </p:nvGraphicFramePr>
          <p:xfrm>
            <a:off x="344488" y="1371682"/>
            <a:ext cx="9361040" cy="47216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3" name="CasellaDiTesto 92"/>
            <p:cNvSpPr txBox="1"/>
            <p:nvPr/>
          </p:nvSpPr>
          <p:spPr>
            <a:xfrm>
              <a:off x="1246813" y="1732746"/>
              <a:ext cx="807860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6.729</a:t>
              </a:r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3676284" y="1500753"/>
              <a:ext cx="807860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7.212</a:t>
              </a:r>
            </a:p>
          </p:txBody>
        </p:sp>
        <p:sp>
          <p:nvSpPr>
            <p:cNvPr id="95" name="CasellaDiTesto 94"/>
            <p:cNvSpPr txBox="1"/>
            <p:nvPr/>
          </p:nvSpPr>
          <p:spPr>
            <a:xfrm>
              <a:off x="385232" y="828874"/>
              <a:ext cx="318816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Valori in Milioni di Euro e in %</a:t>
              </a:r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2434529" y="1268760"/>
              <a:ext cx="870377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+7,2%</a:t>
              </a: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2482618" y="4057327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+29,1%</a:t>
              </a:r>
            </a:p>
          </p:txBody>
        </p:sp>
        <p:sp>
          <p:nvSpPr>
            <p:cNvPr id="98" name="Figura a mano libera 97"/>
            <p:cNvSpPr/>
            <p:nvPr/>
          </p:nvSpPr>
          <p:spPr bwMode="auto">
            <a:xfrm>
              <a:off x="2572989" y="4014649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2482618" y="4561383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+25,1%</a:t>
              </a:r>
            </a:p>
          </p:txBody>
        </p:sp>
        <p:sp>
          <p:nvSpPr>
            <p:cNvPr id="100" name="Figura a mano libera 99"/>
            <p:cNvSpPr/>
            <p:nvPr/>
          </p:nvSpPr>
          <p:spPr bwMode="auto">
            <a:xfrm>
              <a:off x="2572989" y="4510998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2482618" y="4993431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+13,4%</a:t>
              </a:r>
            </a:p>
          </p:txBody>
        </p:sp>
        <p:sp>
          <p:nvSpPr>
            <p:cNvPr id="102" name="Figura a mano libera 101"/>
            <p:cNvSpPr/>
            <p:nvPr/>
          </p:nvSpPr>
          <p:spPr bwMode="auto">
            <a:xfrm>
              <a:off x="2572989" y="4894060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2482618" y="5373217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+13,4%</a:t>
              </a:r>
            </a:p>
          </p:txBody>
        </p:sp>
        <p:sp>
          <p:nvSpPr>
            <p:cNvPr id="104" name="Figura a mano libera 103"/>
            <p:cNvSpPr/>
            <p:nvPr/>
          </p:nvSpPr>
          <p:spPr bwMode="auto">
            <a:xfrm>
              <a:off x="2572989" y="5326108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05" name="CasellaDiTesto 104"/>
            <p:cNvSpPr txBox="1"/>
            <p:nvPr/>
          </p:nvSpPr>
          <p:spPr>
            <a:xfrm>
              <a:off x="2554753" y="3154984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-2,6%</a:t>
              </a:r>
            </a:p>
          </p:txBody>
        </p:sp>
        <p:sp>
          <p:nvSpPr>
            <p:cNvPr id="106" name="Figura a mano libera 105"/>
            <p:cNvSpPr/>
            <p:nvPr/>
          </p:nvSpPr>
          <p:spPr bwMode="auto">
            <a:xfrm flipV="1">
              <a:off x="2572989" y="3446620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07" name="CasellaDiTesto 106"/>
            <p:cNvSpPr txBox="1"/>
            <p:nvPr/>
          </p:nvSpPr>
          <p:spPr>
            <a:xfrm>
              <a:off x="2482618" y="2617167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+84,6%</a:t>
              </a:r>
            </a:p>
          </p:txBody>
        </p:sp>
        <p:sp>
          <p:nvSpPr>
            <p:cNvPr id="108" name="Figura a mano libera 107"/>
            <p:cNvSpPr/>
            <p:nvPr/>
          </p:nvSpPr>
          <p:spPr bwMode="auto">
            <a:xfrm>
              <a:off x="2572989" y="2537056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cxnSp>
          <p:nvCxnSpPr>
            <p:cNvPr id="109" name="Connettore 2 108"/>
            <p:cNvCxnSpPr/>
            <p:nvPr/>
          </p:nvCxnSpPr>
          <p:spPr bwMode="auto">
            <a:xfrm flipV="1">
              <a:off x="2493278" y="1659155"/>
              <a:ext cx="738209" cy="2000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CasellaDiTesto 109"/>
            <p:cNvSpPr txBox="1"/>
            <p:nvPr/>
          </p:nvSpPr>
          <p:spPr>
            <a:xfrm>
              <a:off x="6136006" y="1332636"/>
              <a:ext cx="807860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7.613</a:t>
              </a:r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4894251" y="1273755"/>
              <a:ext cx="870377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+5,6%</a:t>
              </a:r>
            </a:p>
          </p:txBody>
        </p:sp>
        <p:cxnSp>
          <p:nvCxnSpPr>
            <p:cNvPr id="112" name="Connettore 2 111"/>
            <p:cNvCxnSpPr/>
            <p:nvPr/>
          </p:nvCxnSpPr>
          <p:spPr bwMode="auto">
            <a:xfrm flipV="1">
              <a:off x="4953000" y="1664151"/>
              <a:ext cx="738209" cy="2000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CasellaDiTesto 112"/>
            <p:cNvSpPr txBox="1"/>
            <p:nvPr/>
          </p:nvSpPr>
          <p:spPr>
            <a:xfrm>
              <a:off x="4892746" y="3978607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+17,6%</a:t>
              </a:r>
            </a:p>
          </p:txBody>
        </p:sp>
        <p:sp>
          <p:nvSpPr>
            <p:cNvPr id="114" name="Figura a mano libera 113"/>
            <p:cNvSpPr/>
            <p:nvPr/>
          </p:nvSpPr>
          <p:spPr bwMode="auto">
            <a:xfrm>
              <a:off x="4983116" y="3935929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4967285" y="4482663"/>
              <a:ext cx="821753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+20%</a:t>
              </a:r>
            </a:p>
          </p:txBody>
        </p:sp>
        <p:sp>
          <p:nvSpPr>
            <p:cNvPr id="116" name="Figura a mano libera 115"/>
            <p:cNvSpPr/>
            <p:nvPr/>
          </p:nvSpPr>
          <p:spPr bwMode="auto">
            <a:xfrm>
              <a:off x="4983116" y="4432278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4897682" y="4914711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+11,9%</a:t>
              </a:r>
            </a:p>
          </p:txBody>
        </p:sp>
        <p:sp>
          <p:nvSpPr>
            <p:cNvPr id="118" name="Figura a mano libera 117"/>
            <p:cNvSpPr/>
            <p:nvPr/>
          </p:nvSpPr>
          <p:spPr bwMode="auto">
            <a:xfrm>
              <a:off x="4983116" y="4815340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4942439" y="5294496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+9,2%</a:t>
              </a:r>
            </a:p>
          </p:txBody>
        </p:sp>
        <p:sp>
          <p:nvSpPr>
            <p:cNvPr id="120" name="Figura a mano libera 119"/>
            <p:cNvSpPr/>
            <p:nvPr/>
          </p:nvSpPr>
          <p:spPr bwMode="auto">
            <a:xfrm>
              <a:off x="4983116" y="5247388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21" name="CasellaDiTesto 120"/>
            <p:cNvSpPr txBox="1"/>
            <p:nvPr/>
          </p:nvSpPr>
          <p:spPr>
            <a:xfrm>
              <a:off x="4964881" y="3076264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-1,8%</a:t>
              </a:r>
            </a:p>
          </p:txBody>
        </p:sp>
        <p:sp>
          <p:nvSpPr>
            <p:cNvPr id="122" name="Figura a mano libera 121"/>
            <p:cNvSpPr/>
            <p:nvPr/>
          </p:nvSpPr>
          <p:spPr bwMode="auto">
            <a:xfrm flipV="1">
              <a:off x="4983116" y="3367900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23" name="CasellaDiTesto 122"/>
            <p:cNvSpPr txBox="1"/>
            <p:nvPr/>
          </p:nvSpPr>
          <p:spPr>
            <a:xfrm>
              <a:off x="4892746" y="2538447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+79,2%</a:t>
              </a:r>
            </a:p>
          </p:txBody>
        </p:sp>
        <p:sp>
          <p:nvSpPr>
            <p:cNvPr id="124" name="Figura a mano libera 123"/>
            <p:cNvSpPr/>
            <p:nvPr/>
          </p:nvSpPr>
          <p:spPr bwMode="auto">
            <a:xfrm>
              <a:off x="4983116" y="2458336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2502922" y="2132856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+12,0%</a:t>
              </a:r>
            </a:p>
          </p:txBody>
        </p:sp>
        <p:sp>
          <p:nvSpPr>
            <p:cNvPr id="126" name="Figura a mano libera 125"/>
            <p:cNvSpPr/>
            <p:nvPr/>
          </p:nvSpPr>
          <p:spPr bwMode="auto">
            <a:xfrm>
              <a:off x="2593292" y="2052745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27" name="CasellaDiTesto 126"/>
            <p:cNvSpPr txBox="1"/>
            <p:nvPr/>
          </p:nvSpPr>
          <p:spPr>
            <a:xfrm>
              <a:off x="4962742" y="2054136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+3,7%</a:t>
              </a:r>
            </a:p>
          </p:txBody>
        </p:sp>
        <p:sp>
          <p:nvSpPr>
            <p:cNvPr id="128" name="Figura a mano libera 127"/>
            <p:cNvSpPr/>
            <p:nvPr/>
          </p:nvSpPr>
          <p:spPr bwMode="auto">
            <a:xfrm>
              <a:off x="5003419" y="1974025"/>
              <a:ext cx="616272" cy="126396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412463" y="6121345"/>
              <a:ext cx="3160933" cy="2847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108" b="1" dirty="0">
                  <a:solidFill>
                    <a:schemeClr val="tx2"/>
                  </a:solidFill>
                </a:rPr>
                <a:t>Fonte: Assinform//</a:t>
              </a:r>
              <a:r>
                <a:rPr lang="it-IT" sz="1108" b="1" dirty="0" err="1">
                  <a:solidFill>
                    <a:schemeClr val="tx2"/>
                  </a:solidFill>
                </a:rPr>
                <a:t>NetConsulting</a:t>
              </a:r>
              <a:r>
                <a:rPr lang="it-IT" sz="1108" b="1" dirty="0">
                  <a:solidFill>
                    <a:schemeClr val="tx2"/>
                  </a:solidFill>
                </a:rPr>
                <a:t>, Marzo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85816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81541" y="6016683"/>
            <a:ext cx="5092899" cy="2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it-IT" sz="1015" b="1" kern="0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Fonte: Assinform / NetConsulting</a:t>
            </a:r>
            <a:endParaRPr lang="en-US" sz="1015" b="1" kern="0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713188301"/>
              </p:ext>
            </p:extLst>
          </p:nvPr>
        </p:nvGraphicFramePr>
        <p:xfrm>
          <a:off x="791194" y="1532871"/>
          <a:ext cx="8387449" cy="438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68247" y="1728303"/>
            <a:ext cx="109762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846" b="1" kern="0" dirty="0">
                <a:solidFill>
                  <a:srgbClr val="1F497D">
                    <a:lumMod val="75000"/>
                  </a:srgbClr>
                </a:solidFill>
              </a:rPr>
              <a:t>69.400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9641" y="1807540"/>
            <a:ext cx="115504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>
              <a:defRPr/>
            </a:pPr>
            <a:r>
              <a:rPr lang="it-IT" sz="1846" b="1" kern="0" dirty="0">
                <a:solidFill>
                  <a:srgbClr val="1F497D">
                    <a:lumMod val="75000"/>
                  </a:srgbClr>
                </a:solidFill>
              </a:rPr>
              <a:t>68.141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64688" y="3788506"/>
            <a:ext cx="78895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477" b="1" i="1" kern="0" dirty="0">
                <a:solidFill>
                  <a:srgbClr val="1F497D">
                    <a:lumMod val="75000"/>
                  </a:srgbClr>
                </a:solidFill>
              </a:rPr>
              <a:t>-3,6%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4688" y="2510113"/>
            <a:ext cx="85395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477" b="1" i="1" kern="0" dirty="0">
                <a:solidFill>
                  <a:srgbClr val="1F497D">
                    <a:lumMod val="75000"/>
                  </a:srgbClr>
                </a:solidFill>
              </a:rPr>
              <a:t>+7,5%</a:t>
            </a:r>
          </a:p>
        </p:txBody>
      </p:sp>
      <p:cxnSp>
        <p:nvCxnSpPr>
          <p:cNvPr id="8" name="Connettore 2 7"/>
          <p:cNvCxnSpPr/>
          <p:nvPr/>
        </p:nvCxnSpPr>
        <p:spPr bwMode="auto">
          <a:xfrm>
            <a:off x="2799369" y="1807540"/>
            <a:ext cx="709707" cy="267306"/>
          </a:xfrm>
          <a:prstGeom prst="straightConnector1">
            <a:avLst/>
          </a:prstGeom>
          <a:solidFill>
            <a:srgbClr val="4F81BD"/>
          </a:solidFill>
          <a:ln w="5715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2809236" y="1409261"/>
            <a:ext cx="85248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662" b="1" kern="0" dirty="0">
                <a:solidFill>
                  <a:srgbClr val="1F497D">
                    <a:lumMod val="75000"/>
                  </a:srgbClr>
                </a:solidFill>
              </a:rPr>
              <a:t>-1,8%</a:t>
            </a:r>
          </a:p>
        </p:txBody>
      </p:sp>
      <p:sp>
        <p:nvSpPr>
          <p:cNvPr id="10" name="Figura a mano libera 9"/>
          <p:cNvSpPr/>
          <p:nvPr/>
        </p:nvSpPr>
        <p:spPr bwMode="auto">
          <a:xfrm>
            <a:off x="2796397" y="2339291"/>
            <a:ext cx="552177" cy="17174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it-IT" sz="1292" kern="0">
              <a:solidFill>
                <a:srgbClr val="0000CC"/>
              </a:solidFill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2812121" y="4079627"/>
            <a:ext cx="552177" cy="17174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it-IT" sz="1292" kern="0">
              <a:solidFill>
                <a:srgbClr val="0000C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2258" y="1999941"/>
            <a:ext cx="103279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846" b="1" kern="0" dirty="0">
                <a:solidFill>
                  <a:srgbClr val="1F497D">
                    <a:lumMod val="75000"/>
                  </a:srgbClr>
                </a:solidFill>
              </a:rPr>
              <a:t>65.162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29435" y="3980907"/>
            <a:ext cx="7928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477" b="1" i="1" kern="0" dirty="0">
                <a:solidFill>
                  <a:srgbClr val="1F497D">
                    <a:lumMod val="75000"/>
                  </a:srgbClr>
                </a:solidFill>
              </a:rPr>
              <a:t>-6,4%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58162" y="2576582"/>
            <a:ext cx="77370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477" b="1" i="1" kern="0" dirty="0">
                <a:solidFill>
                  <a:srgbClr val="1F497D">
                    <a:lumMod val="75000"/>
                  </a:srgbClr>
                </a:solidFill>
              </a:rPr>
              <a:t>+4,8%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4922505" y="1874009"/>
            <a:ext cx="709707" cy="267306"/>
          </a:xfrm>
          <a:prstGeom prst="straightConnector1">
            <a:avLst/>
          </a:prstGeom>
          <a:solidFill>
            <a:srgbClr val="4F81BD"/>
          </a:solidFill>
          <a:ln w="5715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4932372" y="1475730"/>
            <a:ext cx="95353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it-IT" sz="1662" b="1" kern="0" dirty="0">
                <a:solidFill>
                  <a:srgbClr val="1F497D">
                    <a:lumMod val="75000"/>
                  </a:srgbClr>
                </a:solidFill>
              </a:rPr>
              <a:t>-4,4%</a:t>
            </a: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5003650" y="2405760"/>
            <a:ext cx="552177" cy="17174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it-IT" sz="1292" kern="0">
              <a:solidFill>
                <a:srgbClr val="0000CC"/>
              </a:solidFill>
            </a:endParaRPr>
          </a:p>
        </p:txBody>
      </p:sp>
      <p:sp>
        <p:nvSpPr>
          <p:cNvPr id="18" name="Figura a mano libera 17"/>
          <p:cNvSpPr/>
          <p:nvPr/>
        </p:nvSpPr>
        <p:spPr bwMode="auto">
          <a:xfrm flipV="1">
            <a:off x="5001726" y="4272028"/>
            <a:ext cx="552177" cy="171740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it-IT" sz="1292" kern="0">
              <a:solidFill>
                <a:srgbClr val="0000CC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81541" y="972011"/>
            <a:ext cx="331704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algn="l"/>
            <a:r>
              <a:rPr lang="it-IT" sz="1477" dirty="0"/>
              <a:t>Valori in Milioni di Euro e in %</a:t>
            </a:r>
          </a:p>
        </p:txBody>
      </p:sp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820852" y="-58724"/>
            <a:ext cx="6777377" cy="7571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Valori e crescite delle componenti tradizionali e digitali del mercato in Italia (2011-2013E)</a:t>
            </a:r>
          </a:p>
        </p:txBody>
      </p:sp>
    </p:spTree>
    <p:extLst>
      <p:ext uri="{BB962C8B-B14F-4D97-AF65-F5344CB8AC3E}">
        <p14:creationId xmlns:p14="http://schemas.microsoft.com/office/powerpoint/2010/main" xmlns="" val="3451091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23714" y="3429000"/>
            <a:ext cx="56498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VERSO L’ITALIA DIGITALE</a:t>
            </a:r>
            <a:br>
              <a:rPr lang="it-IT" sz="4000" b="1" dirty="0" smtClean="0">
                <a:solidFill>
                  <a:srgbClr val="C00000"/>
                </a:solidFill>
              </a:rPr>
            </a:br>
            <a:r>
              <a:rPr lang="it-IT" sz="4000" b="1" dirty="0" smtClean="0">
                <a:solidFill>
                  <a:srgbClr val="C00000"/>
                </a:solidFill>
              </a:rPr>
              <a:t>I FATTORI ABILITANTI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22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91889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Il mercato ICT attuale e potenziale in Italia (2013)</a:t>
            </a: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1895918" y="3852198"/>
            <a:ext cx="3886200" cy="16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292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xmlns="" val="4209501017"/>
              </p:ext>
            </p:extLst>
          </p:nvPr>
        </p:nvGraphicFramePr>
        <p:xfrm>
          <a:off x="839405" y="1734096"/>
          <a:ext cx="7400971" cy="414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9"/>
          <p:cNvSpPr txBox="1"/>
          <p:nvPr/>
        </p:nvSpPr>
        <p:spPr>
          <a:xfrm>
            <a:off x="1163863" y="1065400"/>
            <a:ext cx="321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Peso %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mercato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ICT/PIL</a:t>
            </a:r>
          </a:p>
        </p:txBody>
      </p:sp>
      <p:sp>
        <p:nvSpPr>
          <p:cNvPr id="7" name="CasellaDiTesto 10"/>
          <p:cNvSpPr txBox="1"/>
          <p:nvPr/>
        </p:nvSpPr>
        <p:spPr>
          <a:xfrm>
            <a:off x="1017057" y="6295761"/>
            <a:ext cx="5516921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108" b="1" dirty="0" err="1">
                <a:solidFill>
                  <a:schemeClr val="tx2">
                    <a:lumMod val="75000"/>
                  </a:schemeClr>
                </a:solidFill>
              </a:rPr>
              <a:t>Fonte</a:t>
            </a:r>
            <a:r>
              <a:rPr lang="en-US" sz="1108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108" b="1" dirty="0" err="1">
                <a:solidFill>
                  <a:schemeClr val="tx2">
                    <a:lumMod val="75000"/>
                  </a:schemeClr>
                </a:solidFill>
              </a:rPr>
              <a:t>elaborazioni</a:t>
            </a:r>
            <a:r>
              <a:rPr lang="en-US" sz="1108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108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en-US" sz="1108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108" b="1" dirty="0" err="1">
                <a:solidFill>
                  <a:schemeClr val="tx2">
                    <a:lumMod val="75000"/>
                  </a:schemeClr>
                </a:solidFill>
              </a:rPr>
              <a:t>su</a:t>
            </a:r>
            <a:r>
              <a:rPr lang="en-US" sz="1108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108" b="1" dirty="0" err="1">
                <a:solidFill>
                  <a:schemeClr val="tx2">
                    <a:lumMod val="75000"/>
                  </a:schemeClr>
                </a:solidFill>
              </a:rPr>
              <a:t>dati</a:t>
            </a:r>
            <a:r>
              <a:rPr lang="en-US" sz="1108" b="1" dirty="0">
                <a:solidFill>
                  <a:schemeClr val="tx2">
                    <a:lumMod val="75000"/>
                  </a:schemeClr>
                </a:solidFill>
              </a:rPr>
              <a:t> OECD, 2013</a:t>
            </a: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7242066" y="2093344"/>
            <a:ext cx="664689" cy="854322"/>
          </a:xfrm>
          <a:prstGeom prst="rightBrace">
            <a:avLst>
              <a:gd name="adj1" fmla="val 26842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44083"/>
            <a:endParaRPr lang="en-US" sz="1292"/>
          </a:p>
        </p:txBody>
      </p:sp>
      <p:sp>
        <p:nvSpPr>
          <p:cNvPr id="9" name="CasellaDiTesto 2"/>
          <p:cNvSpPr txBox="1"/>
          <p:nvPr/>
        </p:nvSpPr>
        <p:spPr>
          <a:xfrm>
            <a:off x="7843255" y="2372915"/>
            <a:ext cx="1380891" cy="94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46" b="1" dirty="0">
                <a:solidFill>
                  <a:schemeClr val="tx2">
                    <a:lumMod val="75000"/>
                  </a:schemeClr>
                </a:solidFill>
              </a:rPr>
              <a:t>22.911 </a:t>
            </a:r>
            <a:r>
              <a:rPr lang="en-US" sz="1846" b="1" dirty="0" err="1">
                <a:solidFill>
                  <a:schemeClr val="tx2">
                    <a:lumMod val="75000"/>
                  </a:schemeClr>
                </a:solidFill>
              </a:rPr>
              <a:t>mln</a:t>
            </a:r>
            <a:r>
              <a:rPr lang="en-US" sz="1846" b="1" dirty="0">
                <a:solidFill>
                  <a:schemeClr val="tx2">
                    <a:lumMod val="75000"/>
                  </a:schemeClr>
                </a:solidFill>
              </a:rPr>
              <a:t>€ </a:t>
            </a:r>
            <a:r>
              <a:rPr lang="en-US" sz="1846" b="1" dirty="0" err="1">
                <a:solidFill>
                  <a:schemeClr val="tx2">
                    <a:lumMod val="75000"/>
                  </a:schemeClr>
                </a:solidFill>
              </a:rPr>
              <a:t>aggiuntivi</a:t>
            </a:r>
            <a:endParaRPr lang="en-US" sz="1846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sellaDiTesto 6"/>
          <p:cNvSpPr txBox="1"/>
          <p:nvPr/>
        </p:nvSpPr>
        <p:spPr>
          <a:xfrm>
            <a:off x="4224183" y="988456"/>
            <a:ext cx="461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Mercato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ICT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potenziale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in Italia:</a:t>
            </a:r>
            <a:br>
              <a:rPr 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sz="2400" b="1" dirty="0">
                <a:solidFill>
                  <a:srgbClr val="C00000"/>
                </a:solidFill>
                <a:latin typeface="+mn-lt"/>
              </a:rPr>
              <a:t>91.052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mln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xmlns="" val="7617445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20" y="-65303"/>
            <a:ext cx="8964612" cy="7571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La sfida per le imprese italiane: incorporare la consumerizzazione e digitalizzazione emergenti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623781" y="1219274"/>
            <a:ext cx="7045706" cy="4054967"/>
            <a:chOff x="1759096" y="1035130"/>
            <a:chExt cx="7632848" cy="4392881"/>
          </a:xfrm>
        </p:grpSpPr>
        <p:graphicFrame>
          <p:nvGraphicFramePr>
            <p:cNvPr id="36" name="Diagramma 35"/>
            <p:cNvGraphicFramePr/>
            <p:nvPr>
              <p:extLst>
                <p:ext uri="{D42A27DB-BD31-4B8C-83A1-F6EECF244321}">
                  <p14:modId xmlns:p14="http://schemas.microsoft.com/office/powerpoint/2010/main" xmlns="" val="2666409765"/>
                </p:ext>
              </p:extLst>
            </p:nvPr>
          </p:nvGraphicFramePr>
          <p:xfrm>
            <a:off x="1759096" y="1428662"/>
            <a:ext cx="7632848" cy="39993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" name="CasellaDiTesto 36"/>
            <p:cNvSpPr txBox="1"/>
            <p:nvPr/>
          </p:nvSpPr>
          <p:spPr>
            <a:xfrm>
              <a:off x="5683714" y="1035130"/>
              <a:ext cx="1872208" cy="6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rgbClr val="6B8040"/>
                  </a:solidFill>
                </a:rPr>
                <a:t>Digital Marketing / Social CRM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583631" y="1828030"/>
              <a:ext cx="1584176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 err="1">
                  <a:solidFill>
                    <a:srgbClr val="6B8040"/>
                  </a:solidFill>
                </a:rPr>
                <a:t>Mobility</a:t>
              </a:r>
              <a:endParaRPr lang="it-IT" sz="1662" b="1" i="1" dirty="0">
                <a:solidFill>
                  <a:srgbClr val="6B804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016007" y="4715639"/>
              <a:ext cx="1985839" cy="6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rgbClr val="6B8040"/>
                  </a:solidFill>
                </a:rPr>
                <a:t>eCommerce &amp; Mobile Commerce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677248" y="4734428"/>
              <a:ext cx="1584176" cy="6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rgbClr val="6B8040"/>
                  </a:solidFill>
                </a:rPr>
                <a:t>Internet of </a:t>
              </a:r>
              <a:r>
                <a:rPr lang="it-IT" sz="1662" b="1" i="1" dirty="0" err="1">
                  <a:solidFill>
                    <a:srgbClr val="6B8040"/>
                  </a:solidFill>
                </a:rPr>
                <a:t>Things</a:t>
              </a:r>
              <a:endParaRPr lang="it-IT" sz="1662" b="1" i="1" dirty="0">
                <a:solidFill>
                  <a:srgbClr val="6B804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2504309" y="3231548"/>
              <a:ext cx="1584176" cy="6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rgbClr val="6B8040"/>
                  </a:solidFill>
                </a:rPr>
                <a:t>Cloud Computing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247563" y="1438689"/>
              <a:ext cx="1584176" cy="6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rgbClr val="6B8040"/>
                  </a:solidFill>
                </a:rPr>
                <a:t>Business Analytics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6831942" y="2518352"/>
            <a:ext cx="2508428" cy="1282427"/>
            <a:chOff x="7087993" y="2817770"/>
            <a:chExt cx="2717464" cy="1389296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7087993" y="3412404"/>
              <a:ext cx="2717464" cy="79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92"/>
                </a:lnSpc>
              </a:pPr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Mercato eCommerce B2C </a:t>
              </a:r>
            </a:p>
            <a:p>
              <a:pPr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11,3 Mld € (+18%)</a:t>
              </a:r>
            </a:p>
          </p:txBody>
        </p:sp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667" y="2817770"/>
              <a:ext cx="789084" cy="7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799224" y="945017"/>
            <a:ext cx="2378526" cy="1838243"/>
            <a:chOff x="0" y="1230294"/>
            <a:chExt cx="2576736" cy="1991430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0" y="1732428"/>
              <a:ext cx="2576736" cy="14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Utenti Internet </a:t>
              </a:r>
            </a:p>
            <a:p>
              <a:pPr algn="ctr"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(82% della popolazione, </a:t>
              </a:r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tra gli 11 e i 74 anni</a:t>
              </a: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, +2%)</a:t>
              </a:r>
            </a:p>
          </p:txBody>
        </p:sp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67" y="1230294"/>
              <a:ext cx="809296" cy="600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6528822" y="785139"/>
            <a:ext cx="2645197" cy="1108592"/>
            <a:chOff x="6939827" y="1205165"/>
            <a:chExt cx="2865630" cy="1200975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6939827" y="1611478"/>
              <a:ext cx="2865630" cy="79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Parco Tablet</a:t>
              </a:r>
              <a:endParaRPr lang="it-IT" sz="2954" b="1" i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6,1 milioni (+97%)</a:t>
              </a:r>
            </a:p>
          </p:txBody>
        </p:sp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6019"/>
            <a:stretch/>
          </p:blipFill>
          <p:spPr bwMode="auto">
            <a:xfrm>
              <a:off x="8003672" y="1205165"/>
              <a:ext cx="737940" cy="456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po 6"/>
          <p:cNvGrpSpPr/>
          <p:nvPr/>
        </p:nvGrpSpPr>
        <p:grpSpPr>
          <a:xfrm>
            <a:off x="6861961" y="4715921"/>
            <a:ext cx="2312058" cy="1450027"/>
            <a:chOff x="7194360" y="4660076"/>
            <a:chExt cx="2504729" cy="1570862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7194360" y="5088959"/>
              <a:ext cx="2504729" cy="114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Parco Smartphone</a:t>
              </a:r>
            </a:p>
            <a:p>
              <a:pPr algn="ctr"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27 milioni  </a:t>
              </a:r>
            </a:p>
            <a:p>
              <a:pPr algn="ctr"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(+ 46,7%)</a:t>
              </a: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987" y="4660076"/>
              <a:ext cx="527437" cy="553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08622" y="6558828"/>
            <a:ext cx="2545834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108" b="1" dirty="0">
                <a:solidFill>
                  <a:schemeClr val="tx2">
                    <a:lumMod val="75000"/>
                  </a:schemeClr>
                </a:solidFill>
              </a:rPr>
              <a:t>Fonte: NetConsulting su fonti varie</a:t>
            </a:r>
            <a:endParaRPr lang="en-US" sz="1108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73242" y="4293861"/>
            <a:ext cx="2836987" cy="1530597"/>
            <a:chOff x="-6221" y="3909208"/>
            <a:chExt cx="3073403" cy="1658146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-6221" y="4425374"/>
              <a:ext cx="3073403" cy="114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Utenti Social</a:t>
              </a:r>
            </a:p>
            <a:p>
              <a:pPr algn="ctr">
                <a:lnSpc>
                  <a:spcPts val="2492"/>
                </a:lnSpc>
              </a:pPr>
              <a:r>
                <a:rPr lang="it-IT" sz="1846" b="1" i="1" dirty="0">
                  <a:solidFill>
                    <a:schemeClr val="tx2">
                      <a:lumMod val="75000"/>
                    </a:schemeClr>
                  </a:solidFill>
                </a:rPr>
                <a:t>21,2 mln (+7,6%, 34,4% della popolazione) </a:t>
              </a:r>
            </a:p>
          </p:txBody>
        </p:sp>
        <p:pic>
          <p:nvPicPr>
            <p:cNvPr id="4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261" y="3909208"/>
              <a:ext cx="824688" cy="58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uppo 7"/>
          <p:cNvGrpSpPr/>
          <p:nvPr/>
        </p:nvGrpSpPr>
        <p:grpSpPr>
          <a:xfrm>
            <a:off x="3833624" y="5377238"/>
            <a:ext cx="3072003" cy="1294769"/>
            <a:chOff x="3343333" y="5163042"/>
            <a:chExt cx="3328003" cy="1402666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343333" y="5480551"/>
              <a:ext cx="3328003" cy="10851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Il </a:t>
              </a:r>
              <a:r>
                <a:rPr lang="it-IT" sz="2585" b="1" i="1" dirty="0">
                  <a:solidFill>
                    <a:schemeClr val="tx2">
                      <a:lumMod val="75000"/>
                    </a:schemeClr>
                  </a:solidFill>
                </a:rPr>
                <a:t>28% </a:t>
              </a:r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ha venduto beni/oggetti su canali online di compravendita</a:t>
              </a:r>
            </a:p>
            <a:p>
              <a:pPr algn="ctr"/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(Nel 2012 era 12,4%)</a:t>
              </a:r>
              <a:endParaRPr lang="it-IT" sz="2585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637" y="5163042"/>
              <a:ext cx="718659" cy="47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9762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220" y="95587"/>
            <a:ext cx="8037951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Le nuove competenze per l’Italia Digitale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20" y="1066801"/>
            <a:ext cx="7895044" cy="45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7293429" y="4689313"/>
            <a:ext cx="1643742" cy="918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 bwMode="auto">
          <a:xfrm>
            <a:off x="1081047" y="4586829"/>
            <a:ext cx="2303133" cy="966475"/>
          </a:xfrm>
          <a:prstGeom prst="ellipse">
            <a:avLst/>
          </a:prstGeom>
          <a:noFill/>
          <a:ln>
            <a:solidFill>
              <a:srgbClr val="F18B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292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3453832" y="4540876"/>
            <a:ext cx="1775251" cy="966475"/>
          </a:xfrm>
          <a:prstGeom prst="ellipse">
            <a:avLst/>
          </a:prstGeom>
          <a:noFill/>
          <a:ln>
            <a:solidFill>
              <a:srgbClr val="F18B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292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281255" y="4487395"/>
            <a:ext cx="1675604" cy="1073433"/>
            <a:chOff x="5438957" y="4849318"/>
            <a:chExt cx="1886463" cy="1253899"/>
          </a:xfrm>
        </p:grpSpPr>
        <p:sp>
          <p:nvSpPr>
            <p:cNvPr id="4" name="CasellaDiTesto 3"/>
            <p:cNvSpPr txBox="1"/>
            <p:nvPr/>
          </p:nvSpPr>
          <p:spPr>
            <a:xfrm>
              <a:off x="5463470" y="5085182"/>
              <a:ext cx="1733161" cy="7154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846" b="1" i="1" dirty="0">
                  <a:latin typeface="Calibri" pitchFamily="34" charset="0"/>
                  <a:cs typeface="Calibri" pitchFamily="34" charset="0"/>
                </a:rPr>
                <a:t>Competenze</a:t>
              </a:r>
            </a:p>
            <a:p>
              <a:r>
                <a:rPr lang="it-IT" sz="1846" b="1" i="1" dirty="0">
                  <a:latin typeface="Calibri" pitchFamily="34" charset="0"/>
                  <a:cs typeface="Calibri" pitchFamily="34" charset="0"/>
                </a:rPr>
                <a:t> di e-leadership</a:t>
              </a:r>
            </a:p>
          </p:txBody>
        </p:sp>
        <p:sp>
          <p:nvSpPr>
            <p:cNvPr id="7" name="Ovale 6"/>
            <p:cNvSpPr/>
            <p:nvPr/>
          </p:nvSpPr>
          <p:spPr bwMode="auto">
            <a:xfrm>
              <a:off x="5438957" y="4849318"/>
              <a:ext cx="1886463" cy="1253899"/>
            </a:xfrm>
            <a:prstGeom prst="ellipse">
              <a:avLst/>
            </a:prstGeom>
            <a:noFill/>
            <a:ln>
              <a:solidFill>
                <a:srgbClr val="F18B53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45" t="77906"/>
          <a:stretch/>
        </p:blipFill>
        <p:spPr bwMode="auto">
          <a:xfrm>
            <a:off x="7214244" y="4422711"/>
            <a:ext cx="1370207" cy="10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 bwMode="auto">
          <a:xfrm>
            <a:off x="7008738" y="4523213"/>
            <a:ext cx="1766014" cy="966475"/>
          </a:xfrm>
          <a:prstGeom prst="ellipse">
            <a:avLst/>
          </a:prstGeom>
          <a:noFill/>
          <a:ln>
            <a:solidFill>
              <a:srgbClr val="F18B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292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050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750" y="98347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Agenda Digitale e digitalizzazione del Sistema Paese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920750" y="1252103"/>
            <a:ext cx="5800355" cy="4554110"/>
            <a:chOff x="1240673" y="631219"/>
            <a:chExt cx="7416185" cy="5822117"/>
          </a:xfrm>
        </p:grpSpPr>
        <p:pic>
          <p:nvPicPr>
            <p:cNvPr id="5" name="Picture 2" descr="https://encrypted-tbn0.google.com/images?q=tbn:ANd9GcSq6xCMAIWCJA2Rfpw3yQL4G-7aM40OTOsVKcLMm9p-Ns-9Ii5eR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677" y="631219"/>
              <a:ext cx="1409130" cy="95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o 5"/>
            <p:cNvGrpSpPr/>
            <p:nvPr/>
          </p:nvGrpSpPr>
          <p:grpSpPr>
            <a:xfrm>
              <a:off x="1240673" y="1564119"/>
              <a:ext cx="7416185" cy="3305041"/>
              <a:chOff x="285132" y="1916832"/>
              <a:chExt cx="9348388" cy="4407919"/>
            </a:xfrm>
          </p:grpSpPr>
          <p:grpSp>
            <p:nvGrpSpPr>
              <p:cNvPr id="14" name="Gruppo 13"/>
              <p:cNvGrpSpPr/>
              <p:nvPr/>
            </p:nvGrpSpPr>
            <p:grpSpPr>
              <a:xfrm>
                <a:off x="285132" y="1916832"/>
                <a:ext cx="9348388" cy="2041749"/>
                <a:chOff x="285132" y="2065851"/>
                <a:chExt cx="9500622" cy="2170419"/>
              </a:xfrm>
            </p:grpSpPr>
            <p:sp>
              <p:nvSpPr>
                <p:cNvPr id="30" name="Figura a mano libera 29"/>
                <p:cNvSpPr/>
                <p:nvPr/>
              </p:nvSpPr>
              <p:spPr>
                <a:xfrm>
                  <a:off x="285132" y="2065851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144428" tIns="945813" rIns="144428" bIns="545122" numCol="1" spcCol="1270" anchor="ctr" anchorCtr="0">
                  <a:noAutofit/>
                </a:bodyPr>
                <a:lstStyle/>
                <a:p>
                  <a:pPr algn="ctr" defTabSz="90269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Identità Digitale</a:t>
                  </a:r>
                </a:p>
              </p:txBody>
            </p:sp>
            <p:sp>
              <p:nvSpPr>
                <p:cNvPr id="31" name="Figura a mano libera 30"/>
                <p:cNvSpPr/>
                <p:nvPr/>
              </p:nvSpPr>
              <p:spPr>
                <a:xfrm>
                  <a:off x="2677709" y="2065851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144428" tIns="945813" rIns="144428" bIns="545122" numCol="1" spcCol="1270" anchor="ctr" anchorCtr="0">
                  <a:noAutofit/>
                </a:bodyPr>
                <a:lstStyle/>
                <a:p>
                  <a:pPr algn="ctr" defTabSz="90269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kern="0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PA Digitale</a:t>
                  </a:r>
                  <a:endParaRPr lang="it-IT" sz="1477" b="1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Arial"/>
                  </a:endParaRPr>
                </a:p>
              </p:txBody>
            </p:sp>
            <p:sp>
              <p:nvSpPr>
                <p:cNvPr id="32" name="Figura a mano libera 31"/>
                <p:cNvSpPr/>
                <p:nvPr/>
              </p:nvSpPr>
              <p:spPr>
                <a:xfrm>
                  <a:off x="5070287" y="2065851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144428" tIns="945813" rIns="144428" bIns="545122" numCol="1" spcCol="1270" anchor="ctr" anchorCtr="0">
                  <a:noAutofit/>
                </a:bodyPr>
                <a:lstStyle/>
                <a:p>
                  <a:pPr algn="ctr" defTabSz="90269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Open Data</a:t>
                  </a:r>
                </a:p>
              </p:txBody>
            </p:sp>
            <p:sp>
              <p:nvSpPr>
                <p:cNvPr id="33" name="Figura a mano libera 32"/>
                <p:cNvSpPr/>
                <p:nvPr/>
              </p:nvSpPr>
              <p:spPr>
                <a:xfrm>
                  <a:off x="7462864" y="2065851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144428" tIns="945813" rIns="144428" bIns="545122" numCol="1" spcCol="1270" anchor="ctr" anchorCtr="0">
                  <a:noAutofit/>
                </a:bodyPr>
                <a:lstStyle/>
                <a:p>
                  <a:pPr algn="ctr" defTabSz="90269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Istruzione Digitale</a:t>
                  </a:r>
                </a:p>
              </p:txBody>
            </p:sp>
          </p:grpSp>
          <p:grpSp>
            <p:nvGrpSpPr>
              <p:cNvPr id="15" name="Gruppo 14"/>
              <p:cNvGrpSpPr/>
              <p:nvPr/>
            </p:nvGrpSpPr>
            <p:grpSpPr>
              <a:xfrm>
                <a:off x="285132" y="3799382"/>
                <a:ext cx="9348388" cy="2525369"/>
                <a:chOff x="285132" y="3938145"/>
                <a:chExt cx="9500622" cy="2741394"/>
              </a:xfrm>
            </p:grpSpPr>
            <p:sp>
              <p:nvSpPr>
                <p:cNvPr id="25" name="Figura a mano libera 24"/>
                <p:cNvSpPr/>
                <p:nvPr/>
              </p:nvSpPr>
              <p:spPr>
                <a:xfrm>
                  <a:off x="285132" y="4509120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203513" tIns="1004898" rIns="203513" bIns="604206" numCol="1" spcCol="1270" anchor="ctr" anchorCtr="0">
                  <a:noAutofit/>
                </a:bodyPr>
                <a:lstStyle/>
                <a:p>
                  <a:pPr algn="ctr" defTabSz="127198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Sanità Digitale</a:t>
                  </a:r>
                </a:p>
              </p:txBody>
            </p:sp>
            <p:sp>
              <p:nvSpPr>
                <p:cNvPr id="26" name="Figura a mano libera 25"/>
                <p:cNvSpPr/>
                <p:nvPr/>
              </p:nvSpPr>
              <p:spPr>
                <a:xfrm>
                  <a:off x="2677709" y="4509120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203513" tIns="1004898" rIns="203513" bIns="604206" numCol="1" spcCol="1270" anchor="ctr" anchorCtr="0">
                  <a:noAutofit/>
                </a:bodyPr>
                <a:lstStyle/>
                <a:p>
                  <a:pPr algn="ctr" defTabSz="127198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Digital Divide</a:t>
                  </a:r>
                </a:p>
              </p:txBody>
            </p:sp>
            <p:sp>
              <p:nvSpPr>
                <p:cNvPr id="27" name="Figura a mano libera 26"/>
                <p:cNvSpPr/>
                <p:nvPr/>
              </p:nvSpPr>
              <p:spPr>
                <a:xfrm>
                  <a:off x="5070287" y="4509120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203513" tIns="1004898" rIns="203513" bIns="604206" numCol="1" spcCol="1270" anchor="ctr" anchorCtr="0">
                  <a:noAutofit/>
                </a:bodyPr>
                <a:lstStyle/>
                <a:p>
                  <a:pPr algn="ctr" defTabSz="127198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Pagamenti elettronici</a:t>
                  </a:r>
                </a:p>
              </p:txBody>
            </p:sp>
            <p:sp>
              <p:nvSpPr>
                <p:cNvPr id="28" name="Figura a mano libera 27"/>
                <p:cNvSpPr/>
                <p:nvPr/>
              </p:nvSpPr>
              <p:spPr>
                <a:xfrm>
                  <a:off x="7462864" y="4509120"/>
                  <a:ext cx="2322890" cy="2170419"/>
                </a:xfrm>
                <a:custGeom>
                  <a:avLst/>
                  <a:gdLst>
                    <a:gd name="connsiteX0" fmla="*/ 0 w 2322890"/>
                    <a:gd name="connsiteY0" fmla="*/ 217042 h 2170419"/>
                    <a:gd name="connsiteX1" fmla="*/ 217042 w 2322890"/>
                    <a:gd name="connsiteY1" fmla="*/ 0 h 2170419"/>
                    <a:gd name="connsiteX2" fmla="*/ 2105848 w 2322890"/>
                    <a:gd name="connsiteY2" fmla="*/ 0 h 2170419"/>
                    <a:gd name="connsiteX3" fmla="*/ 2322890 w 2322890"/>
                    <a:gd name="connsiteY3" fmla="*/ 217042 h 2170419"/>
                    <a:gd name="connsiteX4" fmla="*/ 2322890 w 2322890"/>
                    <a:gd name="connsiteY4" fmla="*/ 1953377 h 2170419"/>
                    <a:gd name="connsiteX5" fmla="*/ 2105848 w 2322890"/>
                    <a:gd name="connsiteY5" fmla="*/ 2170419 h 2170419"/>
                    <a:gd name="connsiteX6" fmla="*/ 217042 w 2322890"/>
                    <a:gd name="connsiteY6" fmla="*/ 2170419 h 2170419"/>
                    <a:gd name="connsiteX7" fmla="*/ 0 w 2322890"/>
                    <a:gd name="connsiteY7" fmla="*/ 1953377 h 2170419"/>
                    <a:gd name="connsiteX8" fmla="*/ 0 w 2322890"/>
                    <a:gd name="connsiteY8" fmla="*/ 217042 h 217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890" h="2170419">
                      <a:moveTo>
                        <a:pt x="0" y="217042"/>
                      </a:moveTo>
                      <a:cubicBezTo>
                        <a:pt x="0" y="97173"/>
                        <a:pt x="97173" y="0"/>
                        <a:pt x="217042" y="0"/>
                      </a:cubicBezTo>
                      <a:lnTo>
                        <a:pt x="2105848" y="0"/>
                      </a:lnTo>
                      <a:cubicBezTo>
                        <a:pt x="2225717" y="0"/>
                        <a:pt x="2322890" y="97173"/>
                        <a:pt x="2322890" y="217042"/>
                      </a:cubicBezTo>
                      <a:lnTo>
                        <a:pt x="2322890" y="1953377"/>
                      </a:lnTo>
                      <a:cubicBezTo>
                        <a:pt x="2322890" y="2073246"/>
                        <a:pt x="2225717" y="2170419"/>
                        <a:pt x="2105848" y="2170419"/>
                      </a:cubicBezTo>
                      <a:lnTo>
                        <a:pt x="217042" y="2170419"/>
                      </a:lnTo>
                      <a:cubicBezTo>
                        <a:pt x="97173" y="2170419"/>
                        <a:pt x="0" y="2073246"/>
                        <a:pt x="0" y="1953377"/>
                      </a:cubicBezTo>
                      <a:lnTo>
                        <a:pt x="0" y="2170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spcFirstLastPara="0" vert="horz" wrap="square" lIns="203513" tIns="1004898" rIns="203513" bIns="604206" numCol="1" spcCol="1270" anchor="ctr" anchorCtr="0">
                  <a:noAutofit/>
                </a:bodyPr>
                <a:lstStyle/>
                <a:p>
                  <a:pPr algn="ctr" defTabSz="127198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it-IT" sz="1477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Giustizia Digitale</a:t>
                  </a:r>
                </a:p>
              </p:txBody>
            </p:sp>
            <p:sp>
              <p:nvSpPr>
                <p:cNvPr id="29" name="Freccia bidirezionale orizzontale 28"/>
                <p:cNvSpPr/>
                <p:nvPr/>
              </p:nvSpPr>
              <p:spPr>
                <a:xfrm>
                  <a:off x="285132" y="3938145"/>
                  <a:ext cx="9500622" cy="701199"/>
                </a:xfrm>
                <a:prstGeom prst="leftRightArrow">
                  <a:avLst/>
                </a:prstGeom>
                <a:gradFill rotWithShape="1">
                  <a:gsLst>
                    <a:gs pos="0">
                      <a:sysClr val="windowText" lastClr="000000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ysClr>
                    </a:gs>
                    <a:gs pos="80000">
                      <a:sysClr val="windowText" lastClr="000000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ysClr>
                    </a:gs>
                    <a:gs pos="100000">
                      <a:sysClr val="windowText" lastClr="000000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ys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 defTabSz="844083">
                    <a:defRPr/>
                  </a:pPr>
                  <a:r>
                    <a:rPr lang="it-IT" sz="1662" b="1" i="1" kern="0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latin typeface="Arial"/>
                    </a:rPr>
                    <a:t>Aree di intervento</a:t>
                  </a:r>
                </a:p>
              </p:txBody>
            </p:sp>
          </p:grp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614" y="2225462"/>
                <a:ext cx="9239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1394" y="2101421"/>
                <a:ext cx="989205" cy="908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702" y="2225463"/>
                <a:ext cx="1119913" cy="6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645" y="4314916"/>
                <a:ext cx="1224136" cy="829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849" y="4471052"/>
                <a:ext cx="1008112" cy="824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7357" y="4377275"/>
                <a:ext cx="753758" cy="902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3746" y="4391144"/>
                <a:ext cx="836613" cy="94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131" y="2241712"/>
                <a:ext cx="646019" cy="672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11" descr="https://encrypted-tbn2.gstatic.com/images?q=tbn:ANd9GcRHiRNgS7-3hK-tUXhLm3LiJe7q2jW3kNG0wvEwnsFo8_1ySiJwG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7979" y="2241713"/>
                <a:ext cx="657390" cy="65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riangolo isoscele 6"/>
            <p:cNvSpPr/>
            <p:nvPr/>
          </p:nvSpPr>
          <p:spPr bwMode="auto">
            <a:xfrm rot="10800000">
              <a:off x="4041080" y="4942522"/>
              <a:ext cx="1815370" cy="432048"/>
            </a:xfrm>
            <a:prstGeom prst="triangl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it-IT" sz="1292" kern="0" dirty="0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944888" y="4867234"/>
              <a:ext cx="2045626" cy="4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>
                <a:defRPr/>
              </a:pPr>
              <a:r>
                <a:rPr lang="it-IT" sz="1662" b="1" kern="0" dirty="0">
                  <a:solidFill>
                    <a:sysClr val="window" lastClr="FFFFFF"/>
                  </a:solidFill>
                </a:rPr>
                <a:t>Impatti</a:t>
              </a:r>
            </a:p>
          </p:txBody>
        </p:sp>
        <p:sp>
          <p:nvSpPr>
            <p:cNvPr id="9" name="Rettangolo arrotondato 8"/>
            <p:cNvSpPr/>
            <p:nvPr/>
          </p:nvSpPr>
          <p:spPr bwMode="auto">
            <a:xfrm>
              <a:off x="1240673" y="5445224"/>
              <a:ext cx="7416185" cy="1008112"/>
            </a:xfrm>
            <a:prstGeom prst="roundRect">
              <a:avLst/>
            </a:pr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spcFirstLastPara="0" vert="horz" wrap="square" lIns="144428" tIns="945813" rIns="144428" bIns="545122" numCol="1" spcCol="1270" anchor="ctr" anchorCtr="0">
              <a:noAutofit/>
            </a:bodyPr>
            <a:lstStyle/>
            <a:p>
              <a:pPr algn="ctr" defTabSz="90269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2031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10" name="Rettangolo arrotondato 9"/>
            <p:cNvSpPr/>
            <p:nvPr/>
          </p:nvSpPr>
          <p:spPr bwMode="auto">
            <a:xfrm>
              <a:off x="1385654" y="5589240"/>
              <a:ext cx="1722664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PA </a:t>
              </a:r>
            </a:p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Locale e Centrale</a:t>
              </a:r>
            </a:p>
          </p:txBody>
        </p:sp>
        <p:sp>
          <p:nvSpPr>
            <p:cNvPr id="11" name="Rettangolo arrotondato 10"/>
            <p:cNvSpPr/>
            <p:nvPr/>
          </p:nvSpPr>
          <p:spPr bwMode="auto">
            <a:xfrm>
              <a:off x="3251679" y="5589240"/>
              <a:ext cx="1629313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Grandi</a:t>
              </a:r>
            </a:p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 imprese</a:t>
              </a:r>
            </a:p>
          </p:txBody>
        </p:sp>
        <p:sp>
          <p:nvSpPr>
            <p:cNvPr id="12" name="Rettangolo arrotondato 11"/>
            <p:cNvSpPr/>
            <p:nvPr/>
          </p:nvSpPr>
          <p:spPr bwMode="auto">
            <a:xfrm>
              <a:off x="5051879" y="5589240"/>
              <a:ext cx="1629313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PMI</a:t>
              </a:r>
            </a:p>
          </p:txBody>
        </p:sp>
        <p:sp>
          <p:nvSpPr>
            <p:cNvPr id="13" name="Rettangolo arrotondato 12"/>
            <p:cNvSpPr/>
            <p:nvPr/>
          </p:nvSpPr>
          <p:spPr bwMode="auto">
            <a:xfrm>
              <a:off x="6852079" y="5589240"/>
              <a:ext cx="1629313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it-IT" sz="1292" b="1" kern="0" dirty="0">
                  <a:solidFill>
                    <a:sysClr val="window" lastClr="FFFFFF"/>
                  </a:solidFill>
                  <a:latin typeface="Arial" charset="0"/>
                </a:rPr>
                <a:t>Cittadini</a:t>
              </a:r>
            </a:p>
          </p:txBody>
        </p:sp>
      </p:grpSp>
      <p:sp>
        <p:nvSpPr>
          <p:cNvPr id="34" name="Estrazione 33"/>
          <p:cNvSpPr/>
          <p:nvPr/>
        </p:nvSpPr>
        <p:spPr bwMode="auto">
          <a:xfrm rot="5400000">
            <a:off x="5851210" y="3542225"/>
            <a:ext cx="2444994" cy="395341"/>
          </a:xfrm>
          <a:prstGeom prst="flowChartExtract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it-IT" sz="1292" ker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5" name="Rettangolo arrotondato 34"/>
          <p:cNvSpPr/>
          <p:nvPr/>
        </p:nvSpPr>
        <p:spPr bwMode="auto">
          <a:xfrm>
            <a:off x="7314747" y="1818077"/>
            <a:ext cx="1806212" cy="616525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t-IT" sz="1292" b="1" kern="0" dirty="0">
                <a:solidFill>
                  <a:sysClr val="window" lastClr="FFFFFF"/>
                </a:solidFill>
                <a:latin typeface="Arial" charset="0"/>
              </a:rPr>
              <a:t>Identità Digitale</a:t>
            </a: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7318218" y="2615704"/>
            <a:ext cx="1806212" cy="616525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t-IT" sz="1292" b="1" kern="0" dirty="0">
                <a:solidFill>
                  <a:sysClr val="window" lastClr="FFFFFF"/>
                </a:solidFill>
                <a:latin typeface="Arial" charset="0"/>
              </a:rPr>
              <a:t>Anagrafe nazionale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t-IT" sz="1292" b="1" kern="0" dirty="0">
                <a:solidFill>
                  <a:sysClr val="window" lastClr="FFFFFF"/>
                </a:solidFill>
                <a:latin typeface="Arial" charset="0"/>
              </a:rPr>
              <a:t>della Popolazione</a:t>
            </a: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7318218" y="3413331"/>
            <a:ext cx="1806212" cy="616525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t-IT" sz="1292" b="1" kern="0" dirty="0">
                <a:solidFill>
                  <a:sysClr val="window" lastClr="FFFFFF"/>
                </a:solidFill>
                <a:latin typeface="Arial" charset="0"/>
              </a:rPr>
              <a:t>Fatturazione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t-IT" sz="1292" b="1" kern="0" dirty="0">
                <a:solidFill>
                  <a:sysClr val="window" lastClr="FFFFFF"/>
                </a:solidFill>
                <a:latin typeface="Arial" charset="0"/>
              </a:rPr>
              <a:t>elettronica</a:t>
            </a: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7318218" y="4192654"/>
            <a:ext cx="1806212" cy="616525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62" b="1" kern="0" dirty="0">
                <a:solidFill>
                  <a:sysClr val="window" lastClr="FFFFFF"/>
                </a:solidFill>
              </a:rPr>
              <a:t>POS</a:t>
            </a:r>
            <a:endParaRPr kumimoji="1" lang="it-IT" sz="1292" b="1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38" name="Rettangolo arrotondato 37"/>
          <p:cNvSpPr/>
          <p:nvPr/>
        </p:nvSpPr>
        <p:spPr bwMode="auto">
          <a:xfrm>
            <a:off x="7314747" y="4990281"/>
            <a:ext cx="1806212" cy="616525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62" b="1" kern="0" dirty="0">
                <a:solidFill>
                  <a:sysClr val="window" lastClr="FFFFFF"/>
                </a:solidFill>
              </a:rPr>
              <a:t>SPC</a:t>
            </a:r>
            <a:endParaRPr kumimoji="1" lang="it-IT" sz="1292" b="1" kern="0" dirty="0">
              <a:solidFill>
                <a:sysClr val="window" lastClr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88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97428" y="4733604"/>
            <a:ext cx="677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1D5092"/>
                </a:solidFill>
              </a:rPr>
              <a:t>GIANCARLO CAPITANI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09060" y="5317244"/>
            <a:ext cx="573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</a:rPr>
              <a:t>Presidente </a:t>
            </a:r>
            <a:r>
              <a:rPr lang="it-IT" sz="2400" b="1" i="1" dirty="0" err="1" smtClean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</a:rPr>
              <a:t>NetConsulting</a:t>
            </a:r>
            <a:endParaRPr lang="it-IT" sz="2400" b="1" i="1" dirty="0">
              <a:solidFill>
                <a:schemeClr val="tx1">
                  <a:lumMod val="85000"/>
                  <a:lumOff val="15000"/>
                  <a:alpha val="77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7443" y="3816199"/>
            <a:ext cx="7609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B42200"/>
                </a:solidFill>
              </a:rPr>
              <a:t>IL MERCATO DIGITALE IN ITALIA </a:t>
            </a:r>
          </a:p>
          <a:p>
            <a:pPr algn="ctr"/>
            <a:r>
              <a:rPr lang="it-IT" sz="3200" b="1" dirty="0">
                <a:solidFill>
                  <a:srgbClr val="B42200"/>
                </a:solidFill>
              </a:rPr>
              <a:t>IL RAPPORTO ASSINFORM 2014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620486" y="4803750"/>
            <a:ext cx="7756071" cy="0"/>
          </a:xfrm>
          <a:prstGeom prst="line">
            <a:avLst/>
          </a:prstGeom>
          <a:ln>
            <a:solidFill>
              <a:srgbClr val="1E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96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t="1156" b="4072"/>
          <a:stretch>
            <a:fillRect/>
          </a:stretch>
        </p:blipFill>
        <p:spPr bwMode="auto">
          <a:xfrm>
            <a:off x="2381559" y="1029556"/>
            <a:ext cx="5304861" cy="548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 bwMode="auto">
          <a:xfrm>
            <a:off x="2359898" y="1012369"/>
            <a:ext cx="5347188" cy="5573486"/>
          </a:xfrm>
          <a:prstGeom prst="rect">
            <a:avLst/>
          </a:prstGeom>
          <a:solidFill>
            <a:schemeClr val="bg1">
              <a:alpha val="6509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9312" y="92479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Spesa IT e produttività in Italia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39312" y="6534614"/>
            <a:ext cx="2153154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108" b="1" dirty="0">
                <a:solidFill>
                  <a:schemeClr val="tx2">
                    <a:lumMod val="75000"/>
                  </a:schemeClr>
                </a:solidFill>
              </a:rPr>
              <a:t>Fonte: Assinform / NetConsulting</a:t>
            </a:r>
            <a:endParaRPr lang="en-US" sz="1108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xmlns="" val="1914389292"/>
              </p:ext>
            </p:extLst>
          </p:nvPr>
        </p:nvGraphicFramePr>
        <p:xfrm>
          <a:off x="939312" y="1181553"/>
          <a:ext cx="809467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312358" y="3198167"/>
            <a:ext cx="66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2400" b="1" dirty="0">
                <a:solidFill>
                  <a:srgbClr val="C0504D">
                    <a:lumMod val="75000"/>
                  </a:srgbClr>
                </a:solidFill>
                <a:latin typeface="Arial" charset="0"/>
              </a:rPr>
              <a:t>PIL</a:t>
            </a:r>
            <a:endParaRPr kumimoji="1" lang="en-US" sz="2400" b="1" dirty="0">
              <a:solidFill>
                <a:srgbClr val="C0504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489006" y="4190365"/>
            <a:ext cx="457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24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IT</a:t>
            </a:r>
            <a:endParaRPr kumimoji="1" lang="en-US" sz="2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331" y="664029"/>
            <a:ext cx="4592669" cy="227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668023" y="2496770"/>
            <a:ext cx="314307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9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Fonte: ISTAT, Misure di produttività, 2012</a:t>
            </a:r>
            <a:endParaRPr kumimoji="1" lang="en-US" sz="9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09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99102" y="3385457"/>
            <a:ext cx="45457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L’ANDAMENTO DEL 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MERCATO NEL 2013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892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7900" y="106880"/>
            <a:ext cx="7886700" cy="424732"/>
          </a:xfr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Il mercato digitale in Italia, 2011-2013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19639" y="761016"/>
            <a:ext cx="8640960" cy="5926702"/>
            <a:chOff x="344488" y="645063"/>
            <a:chExt cx="9361040" cy="6123167"/>
          </a:xfrm>
        </p:grpSpPr>
        <p:graphicFrame>
          <p:nvGraphicFramePr>
            <p:cNvPr id="7" name="Grafico 6"/>
            <p:cNvGraphicFramePr/>
            <p:nvPr>
              <p:extLst>
                <p:ext uri="{D42A27DB-BD31-4B8C-83A1-F6EECF244321}">
                  <p14:modId xmlns:p14="http://schemas.microsoft.com/office/powerpoint/2010/main" xmlns="" val="1411035794"/>
                </p:ext>
              </p:extLst>
            </p:nvPr>
          </p:nvGraphicFramePr>
          <p:xfrm>
            <a:off x="344488" y="1227666"/>
            <a:ext cx="9361040" cy="47216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1136576" y="1421295"/>
              <a:ext cx="943314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69.400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582639" y="1540630"/>
              <a:ext cx="943314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68.141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83581" y="645063"/>
              <a:ext cx="318816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Valori in Milioni di Euro e in %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536182" y="1171564"/>
              <a:ext cx="788758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-1,8%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531373" y="4993432"/>
              <a:ext cx="1005831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+0,01%</a:t>
              </a:r>
            </a:p>
          </p:txBody>
        </p:sp>
        <p:sp>
          <p:nvSpPr>
            <p:cNvPr id="43" name="Figura a mano libera 42"/>
            <p:cNvSpPr/>
            <p:nvPr/>
          </p:nvSpPr>
          <p:spPr bwMode="auto">
            <a:xfrm>
              <a:off x="2621743" y="4812467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44" name="Figura a mano libera 43"/>
            <p:cNvSpPr/>
            <p:nvPr/>
          </p:nvSpPr>
          <p:spPr bwMode="auto">
            <a:xfrm>
              <a:off x="2621743" y="4290931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2581066" y="4383458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+2,4%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603508" y="3676765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-2,4%</a:t>
              </a:r>
            </a:p>
          </p:txBody>
        </p:sp>
        <p:sp>
          <p:nvSpPr>
            <p:cNvPr id="47" name="Figura a mano libera 46"/>
            <p:cNvSpPr/>
            <p:nvPr/>
          </p:nvSpPr>
          <p:spPr bwMode="auto">
            <a:xfrm flipV="1">
              <a:off x="2621743" y="3943502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48" name="Figura a mano libera 47"/>
            <p:cNvSpPr/>
            <p:nvPr/>
          </p:nvSpPr>
          <p:spPr bwMode="auto">
            <a:xfrm>
              <a:off x="2621743" y="1999056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581066" y="2091584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+7,2%</a:t>
              </a:r>
            </a:p>
          </p:txBody>
        </p:sp>
        <p:cxnSp>
          <p:nvCxnSpPr>
            <p:cNvPr id="18" name="Connettore 2 17"/>
            <p:cNvCxnSpPr/>
            <p:nvPr/>
          </p:nvCxnSpPr>
          <p:spPr bwMode="auto">
            <a:xfrm>
              <a:off x="2494856" y="1571674"/>
              <a:ext cx="738209" cy="2000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18"/>
            <p:cNvSpPr txBox="1"/>
            <p:nvPr/>
          </p:nvSpPr>
          <p:spPr>
            <a:xfrm>
              <a:off x="6033120" y="1671701"/>
              <a:ext cx="943314" cy="4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46" b="1" dirty="0">
                  <a:solidFill>
                    <a:schemeClr val="tx2">
                      <a:lumMod val="75000"/>
                    </a:schemeClr>
                  </a:solidFill>
                </a:rPr>
                <a:t>65.162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963291" y="1371619"/>
              <a:ext cx="788758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i="1" dirty="0">
                  <a:solidFill>
                    <a:schemeClr val="tx2">
                      <a:lumMod val="75000"/>
                    </a:schemeClr>
                  </a:solidFill>
                </a:rPr>
                <a:t>-4,4%</a:t>
              </a:r>
            </a:p>
          </p:txBody>
        </p:sp>
        <p:cxnSp>
          <p:nvCxnSpPr>
            <p:cNvPr id="21" name="Connettore 2 20"/>
            <p:cNvCxnSpPr/>
            <p:nvPr/>
          </p:nvCxnSpPr>
          <p:spPr bwMode="auto">
            <a:xfrm>
              <a:off x="4921965" y="1771729"/>
              <a:ext cx="738209" cy="2000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CasellaDiTesto 21"/>
            <p:cNvSpPr txBox="1"/>
            <p:nvPr/>
          </p:nvSpPr>
          <p:spPr>
            <a:xfrm>
              <a:off x="4956313" y="4907699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-2,3%</a:t>
              </a:r>
            </a:p>
          </p:txBody>
        </p:sp>
        <p:sp>
          <p:nvSpPr>
            <p:cNvPr id="24" name="Figura a mano libera 23"/>
            <p:cNvSpPr/>
            <p:nvPr/>
          </p:nvSpPr>
          <p:spPr bwMode="auto">
            <a:xfrm flipV="1">
              <a:off x="4962643" y="5116151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25" name="Figura a mano libera 24"/>
            <p:cNvSpPr/>
            <p:nvPr/>
          </p:nvSpPr>
          <p:spPr bwMode="auto">
            <a:xfrm>
              <a:off x="4962643" y="4383460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921965" y="4475988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+2,7%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944409" y="3769295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-2,7%</a:t>
              </a:r>
            </a:p>
          </p:txBody>
        </p:sp>
        <p:sp>
          <p:nvSpPr>
            <p:cNvPr id="28" name="Figura a mano libera 27"/>
            <p:cNvSpPr/>
            <p:nvPr/>
          </p:nvSpPr>
          <p:spPr bwMode="auto">
            <a:xfrm flipV="1">
              <a:off x="4962643" y="4036031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29" name="Figura a mano libera 28"/>
            <p:cNvSpPr/>
            <p:nvPr/>
          </p:nvSpPr>
          <p:spPr bwMode="auto">
            <a:xfrm>
              <a:off x="4962643" y="2091585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921966" y="2184113"/>
              <a:ext cx="88253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+5,6%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607428" y="2884678"/>
              <a:ext cx="80091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-5,5%</a:t>
              </a:r>
            </a:p>
          </p:txBody>
        </p:sp>
        <p:sp>
          <p:nvSpPr>
            <p:cNvPr id="32" name="Figura a mano libera 31"/>
            <p:cNvSpPr/>
            <p:nvPr/>
          </p:nvSpPr>
          <p:spPr bwMode="auto">
            <a:xfrm flipV="1">
              <a:off x="2625662" y="3151414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898636" y="2977207"/>
              <a:ext cx="924212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62" b="1" dirty="0">
                  <a:solidFill>
                    <a:schemeClr val="tx2">
                      <a:lumMod val="75000"/>
                    </a:schemeClr>
                  </a:solidFill>
                </a:rPr>
                <a:t>-10,2%</a:t>
              </a:r>
            </a:p>
          </p:txBody>
        </p:sp>
        <p:sp>
          <p:nvSpPr>
            <p:cNvPr id="34" name="Figura a mano libera 33"/>
            <p:cNvSpPr/>
            <p:nvPr/>
          </p:nvSpPr>
          <p:spPr bwMode="auto">
            <a:xfrm flipV="1">
              <a:off x="4966562" y="3243943"/>
              <a:ext cx="616272" cy="185057"/>
            </a:xfrm>
            <a:custGeom>
              <a:avLst/>
              <a:gdLst>
                <a:gd name="connsiteX0" fmla="*/ 0 w 500742"/>
                <a:gd name="connsiteY0" fmla="*/ 174172 h 185057"/>
                <a:gd name="connsiteX1" fmla="*/ 250371 w 500742"/>
                <a:gd name="connsiteY1" fmla="*/ 0 h 185057"/>
                <a:gd name="connsiteX2" fmla="*/ 500742 w 500742"/>
                <a:gd name="connsiteY2" fmla="*/ 185057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42" h="185057">
                  <a:moveTo>
                    <a:pt x="0" y="174172"/>
                  </a:moveTo>
                  <a:lnTo>
                    <a:pt x="250371" y="0"/>
                  </a:lnTo>
                  <a:lnTo>
                    <a:pt x="500742" y="185057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sz="1292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027383" y="6483499"/>
              <a:ext cx="3188720" cy="28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108" b="1" dirty="0">
                  <a:solidFill>
                    <a:schemeClr val="tx2">
                      <a:lumMod val="75000"/>
                    </a:schemeClr>
                  </a:solidFill>
                </a:rPr>
                <a:t>Fonte: Assinform / NetConsulting, Marzo 2014</a:t>
              </a:r>
              <a:endParaRPr lang="en-US" sz="1108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1404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/>
          <p:cNvSpPr>
            <a:spLocks noGrp="1"/>
          </p:cNvSpPr>
          <p:nvPr>
            <p:ph type="title"/>
          </p:nvPr>
        </p:nvSpPr>
        <p:spPr>
          <a:xfrm>
            <a:off x="893482" y="92307"/>
            <a:ext cx="8964612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 err="1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Winners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Losers</a:t>
            </a:r>
            <a:endParaRPr lang="it-IT" sz="2400" b="1" i="1" dirty="0">
              <a:solidFill>
                <a:schemeClr val="tx1">
                  <a:lumMod val="85000"/>
                  <a:lumOff val="15000"/>
                  <a:alpha val="77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93482" y="1726425"/>
            <a:ext cx="8191638" cy="5017201"/>
            <a:chOff x="-15552" y="1019799"/>
            <a:chExt cx="9921552" cy="6004905"/>
          </a:xfrm>
        </p:grpSpPr>
        <p:graphicFrame>
          <p:nvGraphicFramePr>
            <p:cNvPr id="40" name="Grafico 39"/>
            <p:cNvGraphicFramePr/>
            <p:nvPr>
              <p:extLst/>
            </p:nvPr>
          </p:nvGraphicFramePr>
          <p:xfrm>
            <a:off x="1784587" y="1019799"/>
            <a:ext cx="7033427" cy="52991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6019"/>
            <a:stretch/>
          </p:blipFill>
          <p:spPr bwMode="auto">
            <a:xfrm>
              <a:off x="3601574" y="4797802"/>
              <a:ext cx="490580" cy="303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45" y="3306298"/>
              <a:ext cx="394325" cy="392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CasellaDiTesto 43"/>
            <p:cNvSpPr txBox="1"/>
            <p:nvPr/>
          </p:nvSpPr>
          <p:spPr>
            <a:xfrm>
              <a:off x="4040075" y="4843142"/>
              <a:ext cx="716655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77" b="1" dirty="0">
                  <a:solidFill>
                    <a:schemeClr val="tx2">
                      <a:lumMod val="75000"/>
                    </a:schemeClr>
                  </a:solidFill>
                </a:rPr>
                <a:t>Tablet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3419637" y="5106670"/>
              <a:ext cx="1233115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77" b="1" dirty="0">
                  <a:solidFill>
                    <a:schemeClr val="tx2">
                      <a:lumMod val="75000"/>
                    </a:schemeClr>
                  </a:solidFill>
                </a:rPr>
                <a:t>Smartphone</a:t>
              </a:r>
            </a:p>
          </p:txBody>
        </p:sp>
        <p:sp>
          <p:nvSpPr>
            <p:cNvPr id="46" name="CasellaDiTesto 1"/>
            <p:cNvSpPr txBox="1"/>
            <p:nvPr/>
          </p:nvSpPr>
          <p:spPr>
            <a:xfrm>
              <a:off x="4906830" y="5333778"/>
              <a:ext cx="969363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Cellulari </a:t>
              </a:r>
            </a:p>
          </p:txBody>
        </p:sp>
        <p:sp>
          <p:nvSpPr>
            <p:cNvPr id="47" name="CasellaDiTesto 1"/>
            <p:cNvSpPr txBox="1"/>
            <p:nvPr/>
          </p:nvSpPr>
          <p:spPr>
            <a:xfrm>
              <a:off x="4883376" y="5612453"/>
              <a:ext cx="1659413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Server Midrange </a:t>
              </a:r>
            </a:p>
          </p:txBody>
        </p:sp>
        <p:sp>
          <p:nvSpPr>
            <p:cNvPr id="48" name="CasellaDiTesto 1"/>
            <p:cNvSpPr txBox="1"/>
            <p:nvPr/>
          </p:nvSpPr>
          <p:spPr>
            <a:xfrm>
              <a:off x="4933959" y="5903977"/>
              <a:ext cx="429284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PC</a:t>
              </a:r>
            </a:p>
          </p:txBody>
        </p:sp>
        <p:sp>
          <p:nvSpPr>
            <p:cNvPr id="49" name="CasellaDiTesto 1"/>
            <p:cNvSpPr txBox="1"/>
            <p:nvPr/>
          </p:nvSpPr>
          <p:spPr>
            <a:xfrm>
              <a:off x="3210752" y="3742293"/>
              <a:ext cx="1508677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Piattaforme </a:t>
              </a:r>
              <a:r>
                <a:rPr lang="it-IT" sz="1477" dirty="0" err="1"/>
                <a:t>IoT</a:t>
              </a:r>
              <a:endParaRPr lang="it-IT" sz="1477" dirty="0"/>
            </a:p>
          </p:txBody>
        </p:sp>
        <p:sp>
          <p:nvSpPr>
            <p:cNvPr id="50" name="CasellaDiTesto 1"/>
            <p:cNvSpPr txBox="1"/>
            <p:nvPr/>
          </p:nvSpPr>
          <p:spPr>
            <a:xfrm>
              <a:off x="3123895" y="4018964"/>
              <a:ext cx="1624751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Piattaforma Web</a:t>
              </a:r>
            </a:p>
          </p:txBody>
        </p:sp>
        <p:sp>
          <p:nvSpPr>
            <p:cNvPr id="51" name="CasellaDiTesto 1"/>
            <p:cNvSpPr txBox="1"/>
            <p:nvPr/>
          </p:nvSpPr>
          <p:spPr>
            <a:xfrm>
              <a:off x="4875444" y="4293096"/>
              <a:ext cx="1670110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pPr algn="l"/>
              <a:r>
                <a:rPr lang="it-IT" sz="1477" dirty="0"/>
                <a:t>Sistemi Operativi</a:t>
              </a:r>
            </a:p>
          </p:txBody>
        </p:sp>
        <p:sp>
          <p:nvSpPr>
            <p:cNvPr id="52" name="CasellaDiTesto 1"/>
            <p:cNvSpPr txBox="1"/>
            <p:nvPr/>
          </p:nvSpPr>
          <p:spPr>
            <a:xfrm>
              <a:off x="4106252" y="2967744"/>
              <a:ext cx="701928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Cloud</a:t>
              </a:r>
            </a:p>
          </p:txBody>
        </p:sp>
        <p:sp>
          <p:nvSpPr>
            <p:cNvPr id="53" name="CasellaDiTesto 1"/>
            <p:cNvSpPr txBox="1"/>
            <p:nvPr/>
          </p:nvSpPr>
          <p:spPr>
            <a:xfrm>
              <a:off x="4871205" y="3234463"/>
              <a:ext cx="1238534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pPr algn="l"/>
              <a:r>
                <a:rPr lang="it-IT" sz="1477" dirty="0"/>
                <a:t>Outsourcing</a:t>
              </a:r>
            </a:p>
          </p:txBody>
        </p:sp>
        <p:sp>
          <p:nvSpPr>
            <p:cNvPr id="54" name="CasellaDiTesto 1"/>
            <p:cNvSpPr txBox="1"/>
            <p:nvPr/>
          </p:nvSpPr>
          <p:spPr>
            <a:xfrm>
              <a:off x="3949220" y="1114609"/>
              <a:ext cx="804387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Musica</a:t>
              </a:r>
            </a:p>
          </p:txBody>
        </p:sp>
        <p:sp>
          <p:nvSpPr>
            <p:cNvPr id="55" name="CasellaDiTesto 1"/>
            <p:cNvSpPr txBox="1"/>
            <p:nvPr/>
          </p:nvSpPr>
          <p:spPr>
            <a:xfrm>
              <a:off x="2576415" y="1423313"/>
              <a:ext cx="2028472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Mobile Entertainment</a:t>
              </a:r>
            </a:p>
          </p:txBody>
        </p:sp>
        <p:sp>
          <p:nvSpPr>
            <p:cNvPr id="56" name="CasellaDiTesto 1"/>
            <p:cNvSpPr txBox="1"/>
            <p:nvPr/>
          </p:nvSpPr>
          <p:spPr>
            <a:xfrm>
              <a:off x="4898783" y="1681770"/>
              <a:ext cx="699913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Video</a:t>
              </a:r>
            </a:p>
          </p:txBody>
        </p:sp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37" y="5577435"/>
              <a:ext cx="399375" cy="36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7" descr="http://www.sicanex.net/default/images/05pc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244" y="5900311"/>
              <a:ext cx="622231" cy="425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418" y="3796373"/>
              <a:ext cx="527936" cy="37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945" y="4357518"/>
              <a:ext cx="490625" cy="338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391" y="2912893"/>
              <a:ext cx="559763" cy="448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908" y="2455007"/>
              <a:ext cx="458446" cy="401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CasellaDiTesto 63"/>
            <p:cNvSpPr txBox="1"/>
            <p:nvPr/>
          </p:nvSpPr>
          <p:spPr>
            <a:xfrm>
              <a:off x="34773" y="6739974"/>
              <a:ext cx="3188720" cy="2847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8" b="1" dirty="0">
                  <a:solidFill>
                    <a:schemeClr val="tx2">
                      <a:lumMod val="75000"/>
                    </a:schemeClr>
                  </a:solidFill>
                </a:rPr>
                <a:t>Fonte: Assinform / </a:t>
              </a:r>
              <a:r>
                <a:rPr lang="it-IT" sz="1108" b="1" dirty="0" err="1">
                  <a:solidFill>
                    <a:schemeClr val="tx2">
                      <a:lumMod val="75000"/>
                    </a:schemeClr>
                  </a:solidFill>
                </a:rPr>
                <a:t>NetConsulting</a:t>
              </a:r>
              <a:r>
                <a:rPr lang="it-IT" sz="1108" b="1" dirty="0">
                  <a:solidFill>
                    <a:schemeClr val="tx2">
                      <a:lumMod val="75000"/>
                    </a:schemeClr>
                  </a:solidFill>
                </a:rPr>
                <a:t>, Marzo 2014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95157" y="5041390"/>
              <a:ext cx="1671719" cy="5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Dispositivi e sistemi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18644" y="3788459"/>
              <a:ext cx="1671719" cy="5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Software e soluzioni ICT</a:t>
              </a: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0" y="3137021"/>
              <a:ext cx="1671719" cy="3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Servizi ICT</a:t>
              </a: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0" y="1317009"/>
              <a:ext cx="2329578" cy="5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Contenuti e pubblicità digitali</a:t>
              </a:r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062" y="5000518"/>
              <a:ext cx="346584" cy="36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1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215" t="38456" r="8328" b="5106"/>
            <a:stretch/>
          </p:blipFill>
          <p:spPr bwMode="auto">
            <a:xfrm>
              <a:off x="5823769" y="5319319"/>
              <a:ext cx="168165" cy="35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664" y="1019799"/>
              <a:ext cx="421785" cy="43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131" y="1761867"/>
              <a:ext cx="1151627" cy="278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" name="CasellaDiTesto 106"/>
            <p:cNvSpPr txBox="1"/>
            <p:nvPr/>
          </p:nvSpPr>
          <p:spPr>
            <a:xfrm>
              <a:off x="57150" y="2225205"/>
              <a:ext cx="1671719" cy="3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77" b="1" i="1" dirty="0">
                  <a:solidFill>
                    <a:schemeClr val="tx2">
                      <a:lumMod val="75000"/>
                    </a:schemeClr>
                  </a:solidFill>
                </a:rPr>
                <a:t>Servizi di rete TLC</a:t>
              </a:r>
            </a:p>
          </p:txBody>
        </p:sp>
        <p:sp>
          <p:nvSpPr>
            <p:cNvPr id="108" name="CasellaDiTesto 1"/>
            <p:cNvSpPr txBox="1"/>
            <p:nvPr/>
          </p:nvSpPr>
          <p:spPr>
            <a:xfrm>
              <a:off x="4849794" y="2235546"/>
              <a:ext cx="2014301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Servizi di rete mobile</a:t>
              </a:r>
            </a:p>
          </p:txBody>
        </p:sp>
        <p:sp>
          <p:nvSpPr>
            <p:cNvPr id="109" name="CasellaDiTesto 1"/>
            <p:cNvSpPr txBox="1"/>
            <p:nvPr/>
          </p:nvSpPr>
          <p:spPr>
            <a:xfrm>
              <a:off x="4871205" y="2517593"/>
              <a:ext cx="1825014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it-IT" sz="1477" dirty="0"/>
                <a:t>Servizi di rete fissa</a:t>
              </a:r>
            </a:p>
          </p:txBody>
        </p:sp>
        <p:cxnSp>
          <p:nvCxnSpPr>
            <p:cNvPr id="110" name="Connettore 1 109"/>
            <p:cNvCxnSpPr/>
            <p:nvPr/>
          </p:nvCxnSpPr>
          <p:spPr bwMode="auto">
            <a:xfrm flipV="1">
              <a:off x="57150" y="2020324"/>
              <a:ext cx="9848850" cy="203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Connettore 1 110"/>
            <p:cNvCxnSpPr/>
            <p:nvPr/>
          </p:nvCxnSpPr>
          <p:spPr bwMode="auto">
            <a:xfrm flipV="1">
              <a:off x="-15552" y="2904586"/>
              <a:ext cx="9848850" cy="203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Connettore 1 111"/>
            <p:cNvCxnSpPr/>
            <p:nvPr/>
          </p:nvCxnSpPr>
          <p:spPr bwMode="auto">
            <a:xfrm flipV="1">
              <a:off x="694" y="3696674"/>
              <a:ext cx="9848850" cy="203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Connettore 1 112"/>
            <p:cNvCxnSpPr/>
            <p:nvPr/>
          </p:nvCxnSpPr>
          <p:spPr bwMode="auto">
            <a:xfrm flipV="1">
              <a:off x="128463" y="4696048"/>
              <a:ext cx="9777537" cy="290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CasellaDiTesto 60"/>
          <p:cNvSpPr txBox="1"/>
          <p:nvPr/>
        </p:nvSpPr>
        <p:spPr>
          <a:xfrm>
            <a:off x="5732824" y="1186207"/>
            <a:ext cx="2908770" cy="31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62" b="1" dirty="0">
                <a:solidFill>
                  <a:schemeClr val="tx2">
                    <a:lumMod val="75000"/>
                  </a:schemeClr>
                </a:solidFill>
              </a:rPr>
              <a:t>Variazioni % 2013/2012 in valore</a:t>
            </a:r>
          </a:p>
        </p:txBody>
      </p:sp>
    </p:spTree>
    <p:extLst>
      <p:ext uri="{BB962C8B-B14F-4D97-AF65-F5344CB8AC3E}">
        <p14:creationId xmlns:p14="http://schemas.microsoft.com/office/powerpoint/2010/main" xmlns="" val="1972679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39108" y="3699100"/>
            <a:ext cx="7219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UN’ITALIA SEMPRE PIÙ DIGITALE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5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63976" y="91736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L’Italia digitale (2013)</a:t>
            </a: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3827141" y="4582945"/>
            <a:ext cx="2613753" cy="2110524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58" name="Rettangolo arrotondato 57"/>
          <p:cNvSpPr/>
          <p:nvPr/>
        </p:nvSpPr>
        <p:spPr bwMode="auto">
          <a:xfrm>
            <a:off x="6485083" y="4579614"/>
            <a:ext cx="2613753" cy="2110524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59" name="Rettangolo arrotondato 58"/>
          <p:cNvSpPr/>
          <p:nvPr/>
        </p:nvSpPr>
        <p:spPr bwMode="auto">
          <a:xfrm>
            <a:off x="937695" y="4581791"/>
            <a:ext cx="2865995" cy="2110524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5877587" y="2742010"/>
            <a:ext cx="3195095" cy="1789014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5" name="Rettangolo arrotondato 64"/>
          <p:cNvSpPr/>
          <p:nvPr/>
        </p:nvSpPr>
        <p:spPr bwMode="auto">
          <a:xfrm>
            <a:off x="2967298" y="2742010"/>
            <a:ext cx="2865995" cy="1789014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6" name="Rettangolo arrotondato 65"/>
          <p:cNvSpPr/>
          <p:nvPr/>
        </p:nvSpPr>
        <p:spPr bwMode="auto">
          <a:xfrm>
            <a:off x="941205" y="2747129"/>
            <a:ext cx="1973239" cy="1783895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7" name="Rettangolo arrotondato 66"/>
          <p:cNvSpPr/>
          <p:nvPr/>
        </p:nvSpPr>
        <p:spPr bwMode="auto">
          <a:xfrm>
            <a:off x="7147304" y="639691"/>
            <a:ext cx="1925378" cy="2058162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68" name="Rettangolo arrotondato 67"/>
          <p:cNvSpPr/>
          <p:nvPr/>
        </p:nvSpPr>
        <p:spPr bwMode="auto">
          <a:xfrm>
            <a:off x="4998111" y="639692"/>
            <a:ext cx="2109285" cy="2058162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69" name="Rettangolo arrotondato 68"/>
          <p:cNvSpPr/>
          <p:nvPr/>
        </p:nvSpPr>
        <p:spPr bwMode="auto">
          <a:xfrm>
            <a:off x="2914443" y="634322"/>
            <a:ext cx="2043759" cy="2058162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70" name="Rettangolo arrotondato 69"/>
          <p:cNvSpPr/>
          <p:nvPr/>
        </p:nvSpPr>
        <p:spPr bwMode="auto">
          <a:xfrm>
            <a:off x="925822" y="641735"/>
            <a:ext cx="1925378" cy="2058162"/>
          </a:xfrm>
          <a:prstGeom prst="roundRect">
            <a:avLst/>
          </a:prstGeom>
          <a:solidFill>
            <a:srgbClr val="EDF2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71" name="Segnaposto contenuto 2"/>
          <p:cNvSpPr txBox="1">
            <a:spLocks/>
          </p:cNvSpPr>
          <p:nvPr/>
        </p:nvSpPr>
        <p:spPr bwMode="auto">
          <a:xfrm>
            <a:off x="5876837" y="3586451"/>
            <a:ext cx="3239389" cy="94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 kumimoji="1" lang="it-IT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ü"/>
              <a:defRPr kumimoji="1" lang="it-IT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kumimoji="1" lang="it-IT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2100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charset="0"/>
              <a:buChar char="-"/>
              <a:defRPr kumimoji="1" lang="it-IT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1200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Char char="•"/>
              <a:defRPr kumimoji="1" lang="it-IT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38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0000FF"/>
                </a:solidFill>
                <a:latin typeface="+mn-lt"/>
              </a:defRPr>
            </a:lvl6pPr>
            <a:lvl7pPr marL="2895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0000FF"/>
                </a:solidFill>
                <a:latin typeface="+mn-lt"/>
              </a:defRPr>
            </a:lvl7pPr>
            <a:lvl8pPr marL="3352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0000FF"/>
                </a:solidFill>
                <a:latin typeface="+mn-lt"/>
              </a:defRPr>
            </a:lvl8pPr>
            <a:lvl9pPr marL="3810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kumimoji="1" sz="1600">
                <a:solidFill>
                  <a:srgbClr val="0000FF"/>
                </a:solidFill>
                <a:latin typeface="+mn-lt"/>
              </a:defRPr>
            </a:lvl9pPr>
          </a:lstStyle>
          <a:p>
            <a:pPr marL="0" indent="0"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it-IT" sz="1400" b="1" i="1" dirty="0"/>
              <a:t>Nel 2014, nel paniere ISTAT sono stati inseriti i Giornali quotidiani online così come i Notebook ibridi, ovvero i </a:t>
            </a:r>
            <a:r>
              <a:rPr lang="it-IT" sz="1400" b="1" i="1" dirty="0" err="1"/>
              <a:t>tablet</a:t>
            </a:r>
            <a:endParaRPr lang="it-IT" sz="1400" b="1" i="1" dirty="0"/>
          </a:p>
          <a:p>
            <a:pPr marL="0" indent="0"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it-IT" sz="1400" b="1" i="1" dirty="0"/>
              <a:t>Gli </a:t>
            </a:r>
            <a:r>
              <a:rPr lang="it-IT" sz="1400" b="1" i="1" dirty="0" err="1"/>
              <a:t>smartphone</a:t>
            </a:r>
            <a:r>
              <a:rPr lang="it-IT" sz="1400" b="1" i="1" dirty="0"/>
              <a:t> sono stati aggiunti nel 2012</a:t>
            </a:r>
          </a:p>
          <a:p>
            <a:pPr marL="0" indent="0">
              <a:buFont typeface="Wingdings" pitchFamily="2" charset="2"/>
              <a:buNone/>
            </a:pPr>
            <a:endParaRPr lang="it-IT" sz="18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1372008" y="1935119"/>
            <a:ext cx="1040670" cy="765200"/>
          </a:xfrm>
          <a:prstGeom prst="rect">
            <a:avLst/>
          </a:prstGeom>
          <a:noFill/>
        </p:spPr>
        <p:txBody>
          <a:bodyPr wrap="none" tIns="36000" bIns="36000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228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€ </a:t>
            </a:r>
            <a:endParaRPr lang="it-IT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2700"/>
              </a:lnSpc>
            </a:pP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(+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%)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3" name="Picture 5" descr="http://images.techhive.com/images/article/2013/01/razer-edge-5-100020387-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280" y="726465"/>
            <a:ext cx="1048946" cy="79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sellaDiTesto 73"/>
          <p:cNvSpPr txBox="1"/>
          <p:nvPr/>
        </p:nvSpPr>
        <p:spPr>
          <a:xfrm>
            <a:off x="4904912" y="1902221"/>
            <a:ext cx="238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6,1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milioni (+97%)</a:t>
            </a: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32" r="28833"/>
          <a:stretch/>
        </p:blipFill>
        <p:spPr bwMode="auto">
          <a:xfrm>
            <a:off x="7932676" y="693772"/>
            <a:ext cx="389609" cy="79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CasellaDiTesto 75"/>
          <p:cNvSpPr txBox="1"/>
          <p:nvPr/>
        </p:nvSpPr>
        <p:spPr>
          <a:xfrm>
            <a:off x="7059422" y="1556834"/>
            <a:ext cx="2085179" cy="11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Parco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Smartphone</a:t>
            </a:r>
          </a:p>
          <a:p>
            <a:pPr algn="ctr">
              <a:lnSpc>
                <a:spcPts val="2700"/>
              </a:lnSpc>
            </a:pPr>
            <a:r>
              <a:rPr lang="it-IT" sz="2600" b="1" i="1" dirty="0">
                <a:solidFill>
                  <a:schemeClr val="tx2">
                    <a:lumMod val="75000"/>
                  </a:schemeClr>
                </a:solidFill>
              </a:rPr>
              <a:t>27 milioni  </a:t>
            </a:r>
            <a:endParaRPr lang="it-IT" sz="2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2700"/>
              </a:lnSpc>
            </a:pPr>
            <a:r>
              <a:rPr lang="it-IT" sz="2600" b="1" i="1" dirty="0" smtClean="0">
                <a:solidFill>
                  <a:schemeClr val="tx2">
                    <a:lumMod val="75000"/>
                  </a:schemeClr>
                </a:solidFill>
              </a:rPr>
              <a:t>(+ </a:t>
            </a:r>
            <a:r>
              <a:rPr lang="it-IT" sz="2600" b="1" i="1" dirty="0">
                <a:solidFill>
                  <a:schemeClr val="tx2">
                    <a:lumMod val="75000"/>
                  </a:schemeClr>
                </a:solidFill>
              </a:rPr>
              <a:t>46,7%)</a:t>
            </a:r>
          </a:p>
        </p:txBody>
      </p:sp>
      <p:pic>
        <p:nvPicPr>
          <p:cNvPr id="77" name="Picture 5" descr="http://images.techhive.com/images/article/2013/01/razer-edge-5-100020387-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38" y="2785599"/>
            <a:ext cx="1048946" cy="9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asellaDiTesto 77"/>
          <p:cNvSpPr txBox="1"/>
          <p:nvPr/>
        </p:nvSpPr>
        <p:spPr>
          <a:xfrm>
            <a:off x="882140" y="3661629"/>
            <a:ext cx="2375304" cy="72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Prezzo medio dei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Tablet</a:t>
            </a:r>
          </a:p>
          <a:p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334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€ (-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14,2%)</a:t>
            </a:r>
          </a:p>
        </p:txBody>
      </p:sp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463" y="2847373"/>
            <a:ext cx="1228676" cy="8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CasellaDiTesto 79"/>
          <p:cNvSpPr txBox="1"/>
          <p:nvPr/>
        </p:nvSpPr>
        <p:spPr>
          <a:xfrm>
            <a:off x="2967096" y="3646286"/>
            <a:ext cx="29340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Individui che guardano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</a:rPr>
              <a:t>i film in dvd o in streaming </a:t>
            </a:r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(contro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</a:rPr>
              <a:t>56,5% di un anno fa) </a:t>
            </a:r>
          </a:p>
          <a:p>
            <a:pPr algn="ctr"/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82%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523" y="2834642"/>
            <a:ext cx="1224153" cy="8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CasellaDiTesto 81"/>
          <p:cNvSpPr txBox="1"/>
          <p:nvPr/>
        </p:nvSpPr>
        <p:spPr>
          <a:xfrm>
            <a:off x="2841034" y="1925304"/>
            <a:ext cx="2262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11,3 </a:t>
            </a:r>
            <a:r>
              <a:rPr lang="it-IT" sz="2400" b="1" i="1" dirty="0" err="1">
                <a:solidFill>
                  <a:schemeClr val="tx2">
                    <a:lumMod val="75000"/>
                  </a:schemeClr>
                </a:solidFill>
              </a:rPr>
              <a:t>Mld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 € (+18%)</a:t>
            </a:r>
          </a:p>
        </p:txBody>
      </p:sp>
      <p:pic>
        <p:nvPicPr>
          <p:cNvPr id="83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894" y="668061"/>
            <a:ext cx="887241" cy="8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CasellaDiTesto 83"/>
          <p:cNvSpPr txBox="1"/>
          <p:nvPr/>
        </p:nvSpPr>
        <p:spPr>
          <a:xfrm>
            <a:off x="937695" y="5357494"/>
            <a:ext cx="2921550" cy="11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Utenti Internet </a:t>
            </a:r>
            <a:endParaRPr lang="it-IT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2700"/>
              </a:lnSpc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35,5 mln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58% della popolazione)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6406683" y="5489809"/>
            <a:ext cx="277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28%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ha venduto beni/oggetti su canali online di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compravendita</a:t>
            </a:r>
          </a:p>
          <a:p>
            <a:pPr algn="ctr"/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(Nel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2012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era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12,4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%)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15" y="4692796"/>
            <a:ext cx="1682104" cy="7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5" descr="http://www.datamanager.it/sites/default/files/imagecache/node_full_view/Subito-it_guida_sicurezza_comprevendita_onlin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292" y="633512"/>
            <a:ext cx="1177307" cy="8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523" y="4631242"/>
            <a:ext cx="1466360" cy="8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" name="Gruppo 88"/>
          <p:cNvGrpSpPr/>
          <p:nvPr/>
        </p:nvGrpSpPr>
        <p:grpSpPr>
          <a:xfrm>
            <a:off x="4218014" y="4653909"/>
            <a:ext cx="2043041" cy="1560458"/>
            <a:chOff x="6707466" y="2548497"/>
            <a:chExt cx="2451269" cy="2124559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466" y="2548497"/>
              <a:ext cx="33234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467" y="2996543"/>
              <a:ext cx="33234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739" y="3435066"/>
              <a:ext cx="33234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291" y="3876353"/>
              <a:ext cx="329792" cy="35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291" y="4284174"/>
              <a:ext cx="338614" cy="37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ttangolo 94"/>
            <p:cNvSpPr/>
            <p:nvPr/>
          </p:nvSpPr>
          <p:spPr>
            <a:xfrm>
              <a:off x="7251154" y="2548500"/>
              <a:ext cx="1907581" cy="353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200" b="1" dirty="0" smtClean="0"/>
                <a:t>26 Mn</a:t>
              </a:r>
              <a:endParaRPr lang="it-IT" sz="1200" b="1" dirty="0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7251795" y="2990866"/>
              <a:ext cx="1101519" cy="353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200" b="1" dirty="0" smtClean="0"/>
                <a:t>11,4 Mn</a:t>
              </a:r>
              <a:endParaRPr lang="it-IT" sz="1200" b="1" dirty="0"/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7252414" y="3435408"/>
              <a:ext cx="972000" cy="353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200" b="1" dirty="0" smtClean="0"/>
                <a:t>9,5 Mn</a:t>
              </a:r>
              <a:endParaRPr lang="it-IT" sz="1200" b="1" dirty="0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7264986" y="3872031"/>
              <a:ext cx="689181" cy="353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600" b="1" dirty="0" smtClean="0"/>
                <a:t> </a:t>
              </a:r>
              <a:endParaRPr lang="it-IT" sz="1600" b="1" dirty="0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7251790" y="4319738"/>
              <a:ext cx="689181" cy="3533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600" b="1" dirty="0" smtClean="0"/>
                <a:t> </a:t>
              </a:r>
              <a:endParaRPr lang="it-IT" sz="1600" b="1" dirty="0"/>
            </a:p>
          </p:txBody>
        </p:sp>
      </p:grpSp>
      <p:sp>
        <p:nvSpPr>
          <p:cNvPr id="100" name="CasellaDiTesto 26"/>
          <p:cNvSpPr txBox="1"/>
          <p:nvPr/>
        </p:nvSpPr>
        <p:spPr>
          <a:xfrm>
            <a:off x="3825639" y="6214367"/>
            <a:ext cx="263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Utenti di Social Media </a:t>
            </a:r>
          </a:p>
          <a:p>
            <a:pPr algn="ctr"/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registrati in Italia </a:t>
            </a:r>
            <a:endParaRPr lang="it-IT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CasellaDiTesto 37"/>
          <p:cNvSpPr txBox="1"/>
          <p:nvPr/>
        </p:nvSpPr>
        <p:spPr>
          <a:xfrm>
            <a:off x="4683108" y="589786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</a:rPr>
              <a:t>4,0 Mn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02" name="CasellaDiTesto 5"/>
          <p:cNvSpPr txBox="1"/>
          <p:nvPr/>
        </p:nvSpPr>
        <p:spPr>
          <a:xfrm>
            <a:off x="4703407" y="564216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</a:rPr>
              <a:t>4,6 Mn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27141" y="143030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Raddoppia </a:t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il parco Tablet circa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02815" y="1426833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Mercato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i="1" dirty="0" err="1" smtClean="0">
                <a:solidFill>
                  <a:schemeClr val="tx2">
                    <a:lumMod val="75000"/>
                  </a:schemeClr>
                </a:solidFill>
              </a:rPr>
              <a:t>eCommerce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B2C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25153" y="1399154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Spesa media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i="1" dirty="0" err="1" smtClean="0">
                <a:solidFill>
                  <a:schemeClr val="tx2">
                    <a:lumMod val="75000"/>
                  </a:schemeClr>
                </a:solidFill>
              </a:rPr>
              <a:t>eCommerce</a:t>
            </a:r>
            <a:endParaRPr lang="it-IT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44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019" y="90755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Aumenta l'incidenza delle attività di eCommerce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828952" y="1023970"/>
            <a:ext cx="365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2400" b="1" dirty="0" smtClean="0">
                <a:solidFill>
                  <a:srgbClr val="1F497D">
                    <a:lumMod val="75000"/>
                  </a:srgbClr>
                </a:solidFill>
              </a:rPr>
              <a:t>Numero di Digital Buyer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2400" b="1" dirty="0" smtClean="0">
                <a:solidFill>
                  <a:srgbClr val="1F497D">
                    <a:lumMod val="75000"/>
                  </a:srgbClr>
                </a:solidFill>
              </a:rPr>
              <a:t>nel mondo</a:t>
            </a:r>
          </a:p>
        </p:txBody>
      </p:sp>
      <p:graphicFrame>
        <p:nvGraphicFramePr>
          <p:cNvPr id="91" name="Grafico 90"/>
          <p:cNvGraphicFramePr/>
          <p:nvPr>
            <p:extLst>
              <p:ext uri="{D42A27DB-BD31-4B8C-83A1-F6EECF244321}">
                <p14:modId xmlns:p14="http://schemas.microsoft.com/office/powerpoint/2010/main" xmlns="" val="2249576157"/>
              </p:ext>
            </p:extLst>
          </p:nvPr>
        </p:nvGraphicFramePr>
        <p:xfrm>
          <a:off x="932995" y="1835965"/>
          <a:ext cx="4887706" cy="440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CasellaDiTesto 91"/>
          <p:cNvSpPr txBox="1"/>
          <p:nvPr/>
        </p:nvSpPr>
        <p:spPr>
          <a:xfrm>
            <a:off x="3115692" y="1942828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600" b="1" i="1" dirty="0" smtClean="0">
                <a:solidFill>
                  <a:srgbClr val="1F497D">
                    <a:lumMod val="75000"/>
                  </a:srgbClr>
                </a:solidFill>
              </a:rPr>
              <a:t>+13,3%</a:t>
            </a:r>
          </a:p>
        </p:txBody>
      </p:sp>
      <p:sp>
        <p:nvSpPr>
          <p:cNvPr id="93" name="Figura a mano libera 92"/>
          <p:cNvSpPr/>
          <p:nvPr/>
        </p:nvSpPr>
        <p:spPr bwMode="auto">
          <a:xfrm>
            <a:off x="3367154" y="4704212"/>
            <a:ext cx="448876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400" b="0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3269741" y="484613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00" b="1" dirty="0" smtClean="0">
                <a:solidFill>
                  <a:srgbClr val="1F497D">
                    <a:lumMod val="75000"/>
                  </a:srgbClr>
                </a:solidFill>
              </a:rPr>
              <a:t>+8,1%</a:t>
            </a:r>
          </a:p>
        </p:txBody>
      </p:sp>
      <p:sp>
        <p:nvSpPr>
          <p:cNvPr id="95" name="Figura a mano libera 94"/>
          <p:cNvSpPr/>
          <p:nvPr/>
        </p:nvSpPr>
        <p:spPr bwMode="auto">
          <a:xfrm>
            <a:off x="3367154" y="3727918"/>
            <a:ext cx="448876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140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3232242" y="3943942"/>
            <a:ext cx="80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00" b="1" dirty="0" smtClean="0">
                <a:solidFill>
                  <a:srgbClr val="1F497D">
                    <a:lumMod val="75000"/>
                  </a:srgbClr>
                </a:solidFill>
              </a:rPr>
              <a:t>+17,7%</a:t>
            </a:r>
          </a:p>
        </p:txBody>
      </p:sp>
      <p:sp>
        <p:nvSpPr>
          <p:cNvPr id="97" name="Figura a mano libera 96"/>
          <p:cNvSpPr/>
          <p:nvPr/>
        </p:nvSpPr>
        <p:spPr bwMode="auto">
          <a:xfrm>
            <a:off x="3357486" y="3197300"/>
            <a:ext cx="448876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400" b="0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3178609" y="3295870"/>
            <a:ext cx="80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00" b="1" dirty="0" smtClean="0">
                <a:solidFill>
                  <a:srgbClr val="1F497D">
                    <a:lumMod val="75000"/>
                  </a:srgbClr>
                </a:solidFill>
              </a:rPr>
              <a:t>+19,7%</a:t>
            </a:r>
          </a:p>
        </p:txBody>
      </p:sp>
      <p:sp>
        <p:nvSpPr>
          <p:cNvPr id="99" name="Figura a mano libera 98"/>
          <p:cNvSpPr/>
          <p:nvPr/>
        </p:nvSpPr>
        <p:spPr bwMode="auto">
          <a:xfrm>
            <a:off x="3334503" y="2647798"/>
            <a:ext cx="448876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EEECE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400" b="0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3199591" y="2854687"/>
            <a:ext cx="80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00" b="1" dirty="0" smtClean="0">
                <a:solidFill>
                  <a:srgbClr val="1F497D">
                    <a:lumMod val="75000"/>
                  </a:srgbClr>
                </a:solidFill>
              </a:rPr>
              <a:t>+25,6%</a:t>
            </a:r>
          </a:p>
        </p:txBody>
      </p:sp>
      <p:cxnSp>
        <p:nvCxnSpPr>
          <p:cNvPr id="101" name="Connettore 2 100"/>
          <p:cNvCxnSpPr/>
          <p:nvPr/>
        </p:nvCxnSpPr>
        <p:spPr bwMode="auto">
          <a:xfrm flipV="1">
            <a:off x="3341213" y="2308571"/>
            <a:ext cx="496307" cy="288033"/>
          </a:xfrm>
          <a:prstGeom prst="straightConnector1">
            <a:avLst/>
          </a:prstGeom>
          <a:solidFill>
            <a:srgbClr val="4F81BD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>
            <a:glow rad="139700">
              <a:srgbClr val="9BBB59">
                <a:satMod val="175000"/>
                <a:alpha val="40000"/>
              </a:srgbClr>
            </a:glow>
            <a:outerShdw dist="35921" dir="2700000" algn="ctr" rotWithShape="0">
              <a:srgbClr val="EEECE1"/>
            </a:outerShdw>
          </a:effectLst>
          <a:extLst/>
        </p:spPr>
      </p:cxnSp>
      <p:sp>
        <p:nvSpPr>
          <p:cNvPr id="102" name="Figura a mano libera 101"/>
          <p:cNvSpPr/>
          <p:nvPr/>
        </p:nvSpPr>
        <p:spPr bwMode="auto">
          <a:xfrm>
            <a:off x="3371500" y="5199045"/>
            <a:ext cx="448876" cy="185057"/>
          </a:xfrm>
          <a:custGeom>
            <a:avLst/>
            <a:gdLst>
              <a:gd name="connsiteX0" fmla="*/ 0 w 500742"/>
              <a:gd name="connsiteY0" fmla="*/ 174172 h 185057"/>
              <a:gd name="connsiteX1" fmla="*/ 250371 w 500742"/>
              <a:gd name="connsiteY1" fmla="*/ 0 h 185057"/>
              <a:gd name="connsiteX2" fmla="*/ 500742 w 500742"/>
              <a:gd name="connsiteY2" fmla="*/ 185057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42" h="185057">
                <a:moveTo>
                  <a:pt x="0" y="174172"/>
                </a:moveTo>
                <a:lnTo>
                  <a:pt x="250371" y="0"/>
                </a:lnTo>
                <a:lnTo>
                  <a:pt x="500742" y="185057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400" b="0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3283876" y="528430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00" b="1" dirty="0" smtClean="0">
                <a:solidFill>
                  <a:srgbClr val="1F497D">
                    <a:lumMod val="75000"/>
                  </a:srgbClr>
                </a:solidFill>
              </a:rPr>
              <a:t>+4,3%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2175033" y="2379733"/>
            <a:ext cx="111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600" b="1" dirty="0" smtClean="0">
                <a:solidFill>
                  <a:srgbClr val="1F497D">
                    <a:lumMod val="75000"/>
                  </a:srgbClr>
                </a:solidFill>
              </a:rPr>
              <a:t>910,1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3982057" y="2223974"/>
            <a:ext cx="111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600" b="1" dirty="0" smtClean="0">
                <a:solidFill>
                  <a:srgbClr val="1F497D">
                    <a:lumMod val="75000"/>
                  </a:srgbClr>
                </a:solidFill>
              </a:rPr>
              <a:t>1.031</a:t>
            </a:r>
          </a:p>
        </p:txBody>
      </p:sp>
      <p:sp>
        <p:nvSpPr>
          <p:cNvPr id="106" name="CasellaDiTesto 105"/>
          <p:cNvSpPr txBox="1"/>
          <p:nvPr/>
        </p:nvSpPr>
        <p:spPr>
          <a:xfrm>
            <a:off x="897141" y="1865883"/>
            <a:ext cx="191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200" b="1" dirty="0" smtClean="0">
                <a:solidFill>
                  <a:srgbClr val="1F497D">
                    <a:lumMod val="75000"/>
                  </a:srgbClr>
                </a:solidFill>
              </a:rPr>
              <a:t>Dati in mln di unità e variazioni %</a:t>
            </a:r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882930" y="6139687"/>
            <a:ext cx="2585964" cy="30777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Fonte: </a:t>
            </a:r>
            <a:r>
              <a:rPr kumimoji="1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eMarketer</a:t>
            </a:r>
            <a:r>
              <a:rPr kumimoji="1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, Gennaio 2014</a:t>
            </a:r>
            <a:endParaRPr kumimoji="1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8" name="CasellaDiTesto 6"/>
          <p:cNvSpPr txBox="1"/>
          <p:nvPr/>
        </p:nvSpPr>
        <p:spPr>
          <a:xfrm>
            <a:off x="6405073" y="771544"/>
            <a:ext cx="324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La crescita del mercato </a:t>
            </a:r>
            <a:r>
              <a:rPr lang="it-IT" b="1" dirty="0" err="1" smtClean="0"/>
              <a:t>eCommerce</a:t>
            </a:r>
            <a:r>
              <a:rPr lang="it-IT" b="1" dirty="0" smtClean="0"/>
              <a:t> B2C in Italia</a:t>
            </a:r>
            <a:endParaRPr lang="it-IT" b="1" dirty="0"/>
          </a:p>
        </p:txBody>
      </p:sp>
      <p:sp>
        <p:nvSpPr>
          <p:cNvPr id="109" name="CasellaDiTesto 7"/>
          <p:cNvSpPr txBox="1"/>
          <p:nvPr/>
        </p:nvSpPr>
        <p:spPr>
          <a:xfrm>
            <a:off x="5665114" y="1393302"/>
            <a:ext cx="339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Dati in milioni di euro, </a:t>
            </a:r>
          </a:p>
          <a:p>
            <a:r>
              <a:rPr lang="it-IT" sz="1400" dirty="0" smtClean="0"/>
              <a:t>valore delle vendite da siti italiani</a:t>
            </a:r>
            <a:endParaRPr lang="it-IT" sz="1400" dirty="0"/>
          </a:p>
        </p:txBody>
      </p:sp>
      <p:pic>
        <p:nvPicPr>
          <p:cNvPr id="110" name="Picture 2" descr="https://encrypted-tbn0.gstatic.com/images?q=tbn:ANd9GcRqjAPR_8_QIPb-jUBPUhAGMwvPd1RRwuJC3U9coU_nk3i0P1uG3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791" y="761371"/>
            <a:ext cx="75242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772" y="880574"/>
            <a:ext cx="642401" cy="42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" name="Grafico 115"/>
          <p:cNvGraphicFramePr/>
          <p:nvPr>
            <p:extLst>
              <p:ext uri="{D42A27DB-BD31-4B8C-83A1-F6EECF244321}">
                <p14:modId xmlns:p14="http://schemas.microsoft.com/office/powerpoint/2010/main" xmlns="" val="1036711209"/>
              </p:ext>
            </p:extLst>
          </p:nvPr>
        </p:nvGraphicFramePr>
        <p:xfrm>
          <a:off x="5607267" y="2086082"/>
          <a:ext cx="3602052" cy="278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7" name="Callout con freccia in su 116"/>
          <p:cNvSpPr/>
          <p:nvPr/>
        </p:nvSpPr>
        <p:spPr>
          <a:xfrm>
            <a:off x="6426845" y="2197583"/>
            <a:ext cx="586854" cy="419669"/>
          </a:xfrm>
          <a:prstGeom prst="upArrowCallout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+18%</a:t>
            </a:r>
            <a:endParaRPr kumimoji="1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8" name="CasellaDiTesto 12"/>
          <p:cNvSpPr txBox="1"/>
          <p:nvPr/>
        </p:nvSpPr>
        <p:spPr>
          <a:xfrm>
            <a:off x="5591250" y="4757444"/>
            <a:ext cx="422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it-IT" sz="1200" dirty="0" smtClean="0">
                <a:solidFill>
                  <a:prstClr val="black"/>
                </a:solidFill>
              </a:rPr>
              <a:t>Fonte: Dati </a:t>
            </a:r>
            <a:r>
              <a:rPr kumimoji="1" lang="it-IT" sz="1200" dirty="0" err="1" smtClean="0">
                <a:solidFill>
                  <a:prstClr val="black"/>
                </a:solidFill>
              </a:rPr>
              <a:t>NetComm</a:t>
            </a:r>
            <a:r>
              <a:rPr kumimoji="1" lang="it-IT" sz="1200" dirty="0" smtClean="0">
                <a:solidFill>
                  <a:prstClr val="black"/>
                </a:solidFill>
              </a:rPr>
              <a:t>, 2013</a:t>
            </a:r>
            <a:endParaRPr kumimoji="1" lang="it-IT" sz="1200" dirty="0">
              <a:solidFill>
                <a:prstClr val="black"/>
              </a:solidFill>
            </a:endParaRPr>
          </a:p>
        </p:txBody>
      </p:sp>
      <p:sp>
        <p:nvSpPr>
          <p:cNvPr id="119" name="Callout con freccia in su 118"/>
          <p:cNvSpPr/>
          <p:nvPr/>
        </p:nvSpPr>
        <p:spPr>
          <a:xfrm>
            <a:off x="7518185" y="1935945"/>
            <a:ext cx="603747" cy="419669"/>
          </a:xfrm>
          <a:prstGeom prst="upArrowCallout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+18%</a:t>
            </a:r>
            <a:endParaRPr kumimoji="1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Rettangolo 119"/>
          <p:cNvSpPr/>
          <p:nvPr/>
        </p:nvSpPr>
        <p:spPr>
          <a:xfrm>
            <a:off x="5591250" y="5000022"/>
            <a:ext cx="34353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rgbClr val="003366"/>
                </a:solidFill>
              </a:rPr>
              <a:t>20 </a:t>
            </a:r>
            <a:r>
              <a:rPr lang="it-IT" sz="1400" b="1" dirty="0" err="1" smtClean="0">
                <a:solidFill>
                  <a:srgbClr val="003366"/>
                </a:solidFill>
              </a:rPr>
              <a:t>Mni</a:t>
            </a:r>
            <a:r>
              <a:rPr lang="it-IT" sz="1400" b="1" dirty="0" smtClean="0">
                <a:solidFill>
                  <a:srgbClr val="003366"/>
                </a:solidFill>
              </a:rPr>
              <a:t> </a:t>
            </a:r>
            <a:r>
              <a:rPr lang="it-IT" sz="1400" b="1" dirty="0">
                <a:solidFill>
                  <a:srgbClr val="003366"/>
                </a:solidFill>
              </a:rPr>
              <a:t>gli italiani che almeno una volta nella vita hanno comprato online un bene e servizio, </a:t>
            </a:r>
            <a:endParaRPr lang="it-IT" sz="1400" b="1" dirty="0" smtClean="0">
              <a:solidFill>
                <a:srgbClr val="003366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rgbClr val="003366"/>
                </a:solidFill>
              </a:rPr>
              <a:t>16 </a:t>
            </a:r>
            <a:r>
              <a:rPr lang="it-IT" sz="1400" b="1" dirty="0" err="1" smtClean="0">
                <a:solidFill>
                  <a:srgbClr val="003366"/>
                </a:solidFill>
              </a:rPr>
              <a:t>Mni</a:t>
            </a:r>
            <a:r>
              <a:rPr lang="it-IT" sz="1400" b="1" dirty="0" smtClean="0">
                <a:solidFill>
                  <a:srgbClr val="003366"/>
                </a:solidFill>
              </a:rPr>
              <a:t> hanno fatto un acquisto </a:t>
            </a:r>
            <a:r>
              <a:rPr lang="it-IT" sz="1400" b="1" dirty="0">
                <a:solidFill>
                  <a:srgbClr val="003366"/>
                </a:solidFill>
              </a:rPr>
              <a:t>negli ultimi 3 mesi. 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366"/>
                </a:solidFill>
              </a:rPr>
              <a:t>Gli e-shopper </a:t>
            </a:r>
            <a:r>
              <a:rPr lang="it-IT" sz="1400" b="1" dirty="0" smtClean="0">
                <a:solidFill>
                  <a:srgbClr val="003366"/>
                </a:solidFill>
              </a:rPr>
              <a:t>abituali (mensili) a </a:t>
            </a:r>
            <a:r>
              <a:rPr lang="it-IT" sz="1400" b="1" dirty="0">
                <a:solidFill>
                  <a:srgbClr val="003366"/>
                </a:solidFill>
              </a:rPr>
              <a:t>febbraio 2014 sono diventati 9,4 milioni </a:t>
            </a:r>
            <a:r>
              <a:rPr lang="it-IT" sz="1400" b="1" dirty="0" smtClean="0">
                <a:solidFill>
                  <a:srgbClr val="003366"/>
                </a:solidFill>
              </a:rPr>
              <a:t>(+20%)</a:t>
            </a:r>
            <a:endParaRPr lang="it-IT" sz="1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99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884" y="850012"/>
            <a:ext cx="1988538" cy="115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549" y="92233"/>
            <a:ext cx="78867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400" b="1" i="1" dirty="0">
                <a:solidFill>
                  <a:schemeClr val="tx1">
                    <a:lumMod val="85000"/>
                    <a:lumOff val="15000"/>
                    <a:alpha val="77000"/>
                  </a:schemeClr>
                </a:solidFill>
                <a:latin typeface="+mn-lt"/>
                <a:ea typeface="+mn-ea"/>
                <a:cs typeface="+mn-cs"/>
              </a:rPr>
              <a:t>Cresce il mercato del Mobile Commerce (*)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8715722"/>
              </p:ext>
            </p:extLst>
          </p:nvPr>
        </p:nvGraphicFramePr>
        <p:xfrm>
          <a:off x="1157441" y="3062096"/>
          <a:ext cx="7986559" cy="300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tangolo 4"/>
          <p:cNvSpPr/>
          <p:nvPr/>
        </p:nvSpPr>
        <p:spPr>
          <a:xfrm>
            <a:off x="1157441" y="6103084"/>
            <a:ext cx="184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2"/>
                </a:solidFill>
              </a:rPr>
              <a:t>Fonte: </a:t>
            </a:r>
            <a:r>
              <a:rPr lang="it-IT" sz="1400" b="1" dirty="0" err="1">
                <a:solidFill>
                  <a:schemeClr val="tx2"/>
                </a:solidFill>
              </a:rPr>
              <a:t>Netcomm</a:t>
            </a:r>
            <a:r>
              <a:rPr lang="it-IT" sz="1400" b="1" dirty="0">
                <a:solidFill>
                  <a:schemeClr val="tx2"/>
                </a:solidFill>
              </a:rPr>
              <a:t>, Novembre 2013</a:t>
            </a:r>
          </a:p>
        </p:txBody>
      </p:sp>
      <p:sp>
        <p:nvSpPr>
          <p:cNvPr id="3" name="Freccia in su 2"/>
          <p:cNvSpPr/>
          <p:nvPr/>
        </p:nvSpPr>
        <p:spPr bwMode="auto">
          <a:xfrm>
            <a:off x="3193870" y="4413115"/>
            <a:ext cx="1148014" cy="491741"/>
          </a:xfrm>
          <a:prstGeom prst="up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it-IT" sz="1477" b="1" dirty="0">
                <a:solidFill>
                  <a:schemeClr val="bg1"/>
                </a:solidFill>
                <a:latin typeface="Arial" charset="0"/>
              </a:rPr>
              <a:t>+94%</a:t>
            </a:r>
          </a:p>
        </p:txBody>
      </p:sp>
      <p:sp>
        <p:nvSpPr>
          <p:cNvPr id="6" name="Freccia in su 5"/>
          <p:cNvSpPr/>
          <p:nvPr/>
        </p:nvSpPr>
        <p:spPr bwMode="auto">
          <a:xfrm>
            <a:off x="5449633" y="3557189"/>
            <a:ext cx="1474062" cy="662534"/>
          </a:xfrm>
          <a:prstGeom prst="up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77" b="1" dirty="0">
                <a:solidFill>
                  <a:schemeClr val="bg1"/>
                </a:solidFill>
              </a:rPr>
              <a:t>+255%</a:t>
            </a:r>
            <a:endParaRPr kumimoji="1" lang="it-IT" sz="1477" b="1" dirty="0">
              <a:solidFill>
                <a:schemeClr val="bg1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143731" y="1012864"/>
            <a:ext cx="4017288" cy="8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982" tIns="42491" rIns="84982" bIns="4249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  <a:t>Dati in mln € e variazioni %</a:t>
            </a:r>
          </a:p>
          <a:p>
            <a:pPr algn="l"/>
            <a: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  <a:t>(*) Dati relativi alle transazioni</a:t>
            </a:r>
            <a:b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</a:br>
            <a: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  <a:t>svolte su </a:t>
            </a:r>
            <a:r>
              <a:rPr lang="it-IT" sz="1600" b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smartphone</a:t>
            </a:r>
            <a: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1287338" y="4474532"/>
            <a:ext cx="546379" cy="5463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77" b="1" dirty="0">
                <a:solidFill>
                  <a:schemeClr val="tx2">
                    <a:lumMod val="75000"/>
                  </a:schemeClr>
                </a:solidFill>
              </a:rPr>
              <a:t>0,9%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4383204" y="3557189"/>
            <a:ext cx="546379" cy="5463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77" b="1" dirty="0">
                <a:solidFill>
                  <a:schemeClr val="tx2">
                    <a:lumMod val="75000"/>
                  </a:schemeClr>
                </a:solidFill>
              </a:rPr>
              <a:t>1,5%</a:t>
            </a:r>
          </a:p>
        </p:txBody>
      </p:sp>
      <p:sp>
        <p:nvSpPr>
          <p:cNvPr id="10" name="Ovale 9"/>
          <p:cNvSpPr/>
          <p:nvPr/>
        </p:nvSpPr>
        <p:spPr bwMode="auto">
          <a:xfrm>
            <a:off x="6627178" y="2635164"/>
            <a:ext cx="546379" cy="5463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77" b="1" dirty="0">
                <a:solidFill>
                  <a:schemeClr val="tx2">
                    <a:lumMod val="75000"/>
                  </a:schemeClr>
                </a:solidFill>
              </a:rPr>
              <a:t>4,5%</a:t>
            </a:r>
          </a:p>
        </p:txBody>
      </p:sp>
      <p:sp>
        <p:nvSpPr>
          <p:cNvPr id="11" name="Ovale 10"/>
          <p:cNvSpPr/>
          <p:nvPr/>
        </p:nvSpPr>
        <p:spPr bwMode="auto">
          <a:xfrm>
            <a:off x="1143731" y="2410550"/>
            <a:ext cx="546379" cy="5463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77" b="1" dirty="0">
                <a:solidFill>
                  <a:schemeClr val="tx2">
                    <a:lumMod val="75000"/>
                  </a:schemeClr>
                </a:solidFill>
              </a:rPr>
              <a:t>x%</a:t>
            </a: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699108" y="2394612"/>
            <a:ext cx="2286722" cy="5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982" tIns="42491" rIns="84982" bIns="4249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it-IT" sz="1600" b="1" dirty="0">
                <a:solidFill>
                  <a:schemeClr val="tx2"/>
                </a:solidFill>
                <a:latin typeface="+mj-lt"/>
                <a:cs typeface="Calibri" pitchFamily="34" charset="0"/>
              </a:rPr>
              <a:t>Peso sul mercato dell'</a:t>
            </a:r>
            <a:r>
              <a:rPr lang="it-IT" sz="1600" b="1" dirty="0" err="1">
                <a:solidFill>
                  <a:schemeClr val="tx2"/>
                </a:solidFill>
                <a:latin typeface="+mj-lt"/>
                <a:cs typeface="Calibri" pitchFamily="34" charset="0"/>
              </a:rPr>
              <a:t>eCommerce</a:t>
            </a:r>
            <a:endParaRPr lang="it-IT" sz="1600" b="1" dirty="0">
              <a:solidFill>
                <a:schemeClr val="tx2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73557" y="790354"/>
            <a:ext cx="2006994" cy="162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q"/>
            </a:pPr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</a:rPr>
              <a:t>Mobile </a:t>
            </a:r>
            <a:r>
              <a:rPr lang="it-IT" sz="1662" b="1" i="1" dirty="0" err="1">
                <a:solidFill>
                  <a:schemeClr val="tx2">
                    <a:lumMod val="75000"/>
                  </a:schemeClr>
                </a:solidFill>
              </a:rPr>
              <a:t>ticketing</a:t>
            </a:r>
            <a:endParaRPr lang="it-IT" sz="1662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</a:rPr>
              <a:t>Carte fedeltà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</a:rPr>
              <a:t>Contenuti multimediali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</a:rPr>
              <a:t>Servizi informativi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it-IT" sz="1662" b="1" i="1" dirty="0">
                <a:solidFill>
                  <a:schemeClr val="tx2">
                    <a:lumMod val="75000"/>
                  </a:schemeClr>
                </a:solidFill>
              </a:rPr>
              <a:t>Mobile banking</a:t>
            </a:r>
          </a:p>
        </p:txBody>
      </p:sp>
    </p:spTree>
    <p:extLst>
      <p:ext uri="{BB962C8B-B14F-4D97-AF65-F5344CB8AC3E}">
        <p14:creationId xmlns:p14="http://schemas.microsoft.com/office/powerpoint/2010/main" xmlns="" val="2186486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 cal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984</Words>
  <Application>Microsoft Office PowerPoint</Application>
  <PresentationFormat>Presentazione su schermo (4:3)</PresentationFormat>
  <Paragraphs>292</Paragraphs>
  <Slides>20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Tw Cen MT</vt:lpstr>
      <vt:lpstr>Wingdings</vt:lpstr>
      <vt:lpstr>Calibri</vt:lpstr>
      <vt:lpstr>Tema di Office</vt:lpstr>
      <vt:lpstr>Diapositiva 1</vt:lpstr>
      <vt:lpstr>Diapositiva 2</vt:lpstr>
      <vt:lpstr>Diapositiva 3</vt:lpstr>
      <vt:lpstr>Il mercato digitale in Italia, 2011-2013</vt:lpstr>
      <vt:lpstr>Winners &amp; Losers</vt:lpstr>
      <vt:lpstr>Diapositiva 6</vt:lpstr>
      <vt:lpstr>L’Italia digitale (2013)</vt:lpstr>
      <vt:lpstr>Aumenta l'incidenza delle attività di eCommerce</vt:lpstr>
      <vt:lpstr>Cresce il mercato del Mobile Commerce (*)</vt:lpstr>
      <vt:lpstr>Il mercato IoT abilita l’integrazione in tutti i settori</vt:lpstr>
      <vt:lpstr>Il Cloud è un fattore abilitante del nuovo scenario</vt:lpstr>
      <vt:lpstr>La crescita dei dati aziendali nel 2014</vt:lpstr>
      <vt:lpstr>Contenuti e Pubblicità Digitale, 2011-2013</vt:lpstr>
      <vt:lpstr>Valori e crescite delle componenti tradizionali e digitali del mercato in Italia (2011-2013E)</vt:lpstr>
      <vt:lpstr>Diapositiva 15</vt:lpstr>
      <vt:lpstr>Il mercato ICT attuale e potenziale in Italia (2013)</vt:lpstr>
      <vt:lpstr>La sfida per le imprese italiane: incorporare la consumerizzazione e digitalizzazione emergenti</vt:lpstr>
      <vt:lpstr>Le nuove competenze per l’Italia Digitale</vt:lpstr>
      <vt:lpstr>Agenda Digitale e digitalizzazione del Sistema Paese</vt:lpstr>
      <vt:lpstr>Spesa IT e produttività in Italia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Biancalani</dc:creator>
  <cp:lastModifiedBy>Follador, Stefania</cp:lastModifiedBy>
  <cp:revision>48</cp:revision>
  <cp:lastPrinted>2014-07-14T13:43:07Z</cp:lastPrinted>
  <dcterms:created xsi:type="dcterms:W3CDTF">2014-07-11T09:47:53Z</dcterms:created>
  <dcterms:modified xsi:type="dcterms:W3CDTF">2014-07-15T12:26:23Z</dcterms:modified>
</cp:coreProperties>
</file>